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8" r:id="rId3"/>
    <p:sldId id="260" r:id="rId4"/>
    <p:sldId id="259" r:id="rId5"/>
    <p:sldId id="261" r:id="rId6"/>
    <p:sldId id="262" r:id="rId7"/>
    <p:sldId id="263" r:id="rId8"/>
    <p:sldId id="264" r:id="rId9"/>
    <p:sldId id="265" r:id="rId10"/>
    <p:sldId id="266" r:id="rId11"/>
    <p:sldId id="267" r:id="rId12"/>
    <p:sldId id="268" r:id="rId13"/>
    <p:sldId id="269" r:id="rId14"/>
    <p:sldId id="278" r:id="rId15"/>
    <p:sldId id="279" r:id="rId16"/>
    <p:sldId id="270" r:id="rId17"/>
    <p:sldId id="271" r:id="rId18"/>
    <p:sldId id="272" r:id="rId19"/>
    <p:sldId id="273" r:id="rId20"/>
    <p:sldId id="274" r:id="rId21"/>
    <p:sldId id="275" r:id="rId22"/>
    <p:sldId id="276" r:id="rId23"/>
    <p:sldId id="277" r:id="rId24"/>
    <p:sldId id="280" r:id="rId25"/>
    <p:sldId id="28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r-FR"/>
              <a:t>Modifiez le style du titre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r-FR"/>
              <a:t>Modifiez le style du titre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7" name="Date Placeholder 6"/>
          <p:cNvSpPr>
            <a:spLocks noGrp="1"/>
          </p:cNvSpPr>
          <p:nvPr>
            <p:ph type="dt" sz="half" idx="10"/>
          </p:nvPr>
        </p:nvSpPr>
        <p:spPr/>
        <p:txBody>
          <a:bodyPr/>
          <a:lstStyle/>
          <a:p>
            <a:fld id="{1160EA64-D806-43AC-9DF2-F8C432F32B4C}" type="datetimeFigureOut">
              <a:rPr lang="en-US" dirty="0"/>
              <a:t>10/1/24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10/1/24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583436" y="3143250"/>
            <a:ext cx="4270248" cy="25967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7" name="Date Placeholder 6"/>
          <p:cNvSpPr>
            <a:spLocks noGrp="1"/>
          </p:cNvSpPr>
          <p:nvPr>
            <p:ph type="dt" sz="half" idx="10"/>
          </p:nvPr>
        </p:nvSpPr>
        <p:spPr/>
        <p:txBody>
          <a:bodyPr/>
          <a:lstStyle/>
          <a:p>
            <a:fld id="{4F7D4976-E339-4826-83B7-FBD03F55ECF8}" type="datetimeFigureOut">
              <a:rPr lang="en-US" dirty="0"/>
              <a:t>10/1/24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a:t>
            </a:fld>
            <a:endParaRPr lang="en-US" dirty="0"/>
          </a:p>
        </p:txBody>
      </p:sp>
      <p:sp>
        <p:nvSpPr>
          <p:cNvPr id="10" name="Title 9"/>
          <p:cNvSpPr>
            <a:spLocks noGrp="1"/>
          </p:cNvSpPr>
          <p:nvPr>
            <p:ph type="title"/>
          </p:nvPr>
        </p:nvSpPr>
        <p:spPr/>
        <p:txBody>
          <a:bodyPr/>
          <a:lstStyle/>
          <a:p>
            <a:r>
              <a:rPr lang="fr-FR"/>
              <a:t>Modifiez le style du titre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r-FR"/>
              <a:t>Modifiez le style du titre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9" name="Date Placeholder 8"/>
          <p:cNvSpPr>
            <a:spLocks noGrp="1"/>
          </p:cNvSpPr>
          <p:nvPr>
            <p:ph type="dt" sz="half" idx="10"/>
          </p:nvPr>
        </p:nvSpPr>
        <p:spPr/>
        <p:txBody>
          <a:bodyPr/>
          <a:lstStyle/>
          <a:p>
            <a:fld id="{D1BE4249-C0D0-4B06-8692-E8BB871AF643}" type="datetimeFigureOut">
              <a:rPr lang="en-US" dirty="0"/>
              <a:t>10/1/24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10/1/24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10/1/24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787344-1CA9-0655-4B58-B07A60131F47}"/>
              </a:ext>
            </a:extLst>
          </p:cNvPr>
          <p:cNvSpPr>
            <a:spLocks noGrp="1"/>
          </p:cNvSpPr>
          <p:nvPr>
            <p:ph type="ctrTitle"/>
          </p:nvPr>
        </p:nvSpPr>
        <p:spPr/>
        <p:txBody>
          <a:bodyPr/>
          <a:lstStyle/>
          <a:p>
            <a:r>
              <a:rPr lang="fr-FR" dirty="0"/>
              <a:t>D-Day </a:t>
            </a:r>
            <a:r>
              <a:rPr lang="fr-FR" dirty="0" err="1"/>
              <a:t>commemorations</a:t>
            </a:r>
            <a:endParaRPr lang="fr-FR" dirty="0"/>
          </a:p>
        </p:txBody>
      </p:sp>
    </p:spTree>
    <p:extLst>
      <p:ext uri="{BB962C8B-B14F-4D97-AF65-F5344CB8AC3E}">
        <p14:creationId xmlns:p14="http://schemas.microsoft.com/office/powerpoint/2010/main" val="2752797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a:extLst>
            <a:ext uri="{FF2B5EF4-FFF2-40B4-BE49-F238E27FC236}">
              <a16:creationId xmlns:a16="http://schemas.microsoft.com/office/drawing/2014/main" id="{E5422C32-8634-2CCF-DE03-17ABC73812D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38864B9-C0A7-9A7E-6B44-401FD2398CFC}"/>
              </a:ext>
            </a:extLst>
          </p:cNvPr>
          <p:cNvSpPr>
            <a:spLocks noGrp="1"/>
          </p:cNvSpPr>
          <p:nvPr>
            <p:ph type="ctrTitle"/>
          </p:nvPr>
        </p:nvSpPr>
        <p:spPr>
          <a:xfrm>
            <a:off x="4761187" y="988741"/>
            <a:ext cx="7336220" cy="4880518"/>
          </a:xfrm>
          <a:noFill/>
          <a:ln>
            <a:noFill/>
          </a:ln>
        </p:spPr>
        <p:txBody>
          <a:bodyPr wrap="square">
            <a:normAutofit fontScale="90000"/>
          </a:bodyPr>
          <a:lstStyle/>
          <a:p>
            <a:r>
              <a:rPr lang="fr-FR" b="1" dirty="0" err="1"/>
              <a:t>What</a:t>
            </a:r>
            <a:r>
              <a:rPr lang="fr-FR" b="1" dirty="0"/>
              <a:t> </a:t>
            </a:r>
            <a:r>
              <a:rPr lang="fr-FR" b="1" dirty="0" err="1"/>
              <a:t>unusual</a:t>
            </a:r>
            <a:r>
              <a:rPr lang="fr-FR" b="1" dirty="0"/>
              <a:t> animal </a:t>
            </a:r>
            <a:r>
              <a:rPr lang="fr-FR" b="1" dirty="0" err="1"/>
              <a:t>was</a:t>
            </a:r>
            <a:r>
              <a:rPr lang="fr-FR" b="1" dirty="0"/>
              <a:t> sent </a:t>
            </a:r>
            <a:r>
              <a:rPr lang="fr-FR" b="1" dirty="0" err="1"/>
              <a:t>into</a:t>
            </a:r>
            <a:r>
              <a:rPr lang="fr-FR" b="1" dirty="0"/>
              <a:t> Normandy by the British </a:t>
            </a:r>
            <a:r>
              <a:rPr lang="fr-FR" b="1" dirty="0" err="1"/>
              <a:t>military</a:t>
            </a:r>
            <a:r>
              <a:rPr lang="fr-FR" b="1" dirty="0"/>
              <a:t>?</a:t>
            </a:r>
            <a:br>
              <a:rPr lang="fr-FR" b="1" dirty="0"/>
            </a:br>
            <a:br>
              <a:rPr lang="fr-FR" b="1" dirty="0"/>
            </a:br>
            <a:br>
              <a:rPr lang="fr-FR" b="1" dirty="0"/>
            </a:br>
            <a:r>
              <a:rPr lang="fr-FR" b="1" dirty="0"/>
              <a:t>1) CATS</a:t>
            </a:r>
            <a:br>
              <a:rPr lang="fr-FR" b="1" dirty="0"/>
            </a:br>
            <a:r>
              <a:rPr lang="fr-FR" b="1" dirty="0"/>
              <a:t>2) </a:t>
            </a:r>
            <a:r>
              <a:rPr lang="fr-FR" b="1" dirty="0" err="1"/>
              <a:t>cattle</a:t>
            </a:r>
            <a:br>
              <a:rPr lang="fr-FR" b="1" dirty="0"/>
            </a:br>
            <a:r>
              <a:rPr lang="fr-FR" b="1" dirty="0"/>
              <a:t>3) </a:t>
            </a:r>
            <a:r>
              <a:rPr lang="fr-FR" b="1" dirty="0" err="1"/>
              <a:t>pidgeons</a:t>
            </a:r>
            <a:br>
              <a:rPr lang="fr-FR" b="1" dirty="0"/>
            </a:br>
            <a:r>
              <a:rPr lang="fr-FR" b="1" dirty="0"/>
              <a:t>4) </a:t>
            </a:r>
            <a:r>
              <a:rPr lang="fr-FR" b="1" dirty="0" err="1"/>
              <a:t>horses</a:t>
            </a:r>
            <a:endParaRPr lang="fr-FR" b="1" dirty="0"/>
          </a:p>
        </p:txBody>
      </p:sp>
      <p:sp>
        <p:nvSpPr>
          <p:cNvPr id="7" name="Rectangle 6">
            <a:extLst>
              <a:ext uri="{FF2B5EF4-FFF2-40B4-BE49-F238E27FC236}">
                <a16:creationId xmlns:a16="http://schemas.microsoft.com/office/drawing/2014/main" id="{738A28C2-1A15-63AC-BF59-7528C7AF53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800AB9AC-ECE2-079C-5121-3E4CB6896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7F49013C-6222-2689-A5B7-73B8B7A2E99F}"/>
              </a:ext>
            </a:extLst>
          </p:cNvPr>
          <p:cNvSpPr txBox="1"/>
          <p:nvPr/>
        </p:nvSpPr>
        <p:spPr>
          <a:xfrm>
            <a:off x="1986455" y="2490952"/>
            <a:ext cx="1681655" cy="369332"/>
          </a:xfrm>
          <a:prstGeom prst="rect">
            <a:avLst/>
          </a:prstGeom>
          <a:noFill/>
        </p:spPr>
        <p:txBody>
          <a:bodyPr wrap="square" rtlCol="0">
            <a:spAutoFit/>
          </a:bodyPr>
          <a:lstStyle/>
          <a:p>
            <a:r>
              <a:rPr lang="fr-FR" dirty="0"/>
              <a:t>Question 5</a:t>
            </a:r>
          </a:p>
        </p:txBody>
      </p:sp>
    </p:spTree>
    <p:extLst>
      <p:ext uri="{BB962C8B-B14F-4D97-AF65-F5344CB8AC3E}">
        <p14:creationId xmlns:p14="http://schemas.microsoft.com/office/powerpoint/2010/main" val="2946298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DB1C7A-3D8E-F0EC-CF55-D1D69E30B54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3B55429-C89A-1115-8524-81724CBC19FE}"/>
              </a:ext>
            </a:extLst>
          </p:cNvPr>
          <p:cNvSpPr>
            <a:spLocks noGrp="1"/>
          </p:cNvSpPr>
          <p:nvPr>
            <p:ph type="ctrTitle"/>
          </p:nvPr>
        </p:nvSpPr>
        <p:spPr>
          <a:xfrm>
            <a:off x="1600200" y="1072055"/>
            <a:ext cx="8991600" cy="3678621"/>
          </a:xfrm>
        </p:spPr>
        <p:txBody>
          <a:bodyPr>
            <a:normAutofit fontScale="90000"/>
          </a:bodyPr>
          <a:lstStyle/>
          <a:p>
            <a:r>
              <a:rPr lang="fr-FR" b="0" i="0" u="none" strike="noStrike" dirty="0">
                <a:solidFill>
                  <a:srgbClr val="333333"/>
                </a:solidFill>
                <a:effectLst/>
                <a:latin typeface="Source Sans Pro" panose="020B0503030403020204" pitchFamily="34" charset="0"/>
              </a:rPr>
              <a:t>The British </a:t>
            </a:r>
            <a:r>
              <a:rPr lang="fr-FR" b="0" i="0" u="none" strike="noStrike" dirty="0" err="1">
                <a:solidFill>
                  <a:srgbClr val="333333"/>
                </a:solidFill>
                <a:effectLst/>
                <a:latin typeface="Source Sans Pro" panose="020B0503030403020204" pitchFamily="34" charset="0"/>
              </a:rPr>
              <a:t>military</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used</a:t>
            </a:r>
            <a:r>
              <a:rPr lang="fr-FR" b="0" i="0" u="none" strike="noStrike" dirty="0">
                <a:solidFill>
                  <a:srgbClr val="333333"/>
                </a:solidFill>
                <a:effectLst/>
                <a:latin typeface="Source Sans Pro" panose="020B0503030403020204" pitchFamily="34" charset="0"/>
              </a:rPr>
              <a:t> carrier pigeons in Normandy to carry crucial messages back to </a:t>
            </a:r>
            <a:r>
              <a:rPr lang="fr-FR" b="0" i="0" u="none" strike="noStrike" dirty="0" err="1">
                <a:solidFill>
                  <a:srgbClr val="333333"/>
                </a:solidFill>
                <a:effectLst/>
                <a:latin typeface="Source Sans Pro" panose="020B0503030403020204" pitchFamily="34" charset="0"/>
              </a:rPr>
              <a:t>Britain</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both</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before</a:t>
            </a:r>
            <a:r>
              <a:rPr lang="fr-FR" b="0" i="0" u="none" strike="noStrike" dirty="0">
                <a:solidFill>
                  <a:srgbClr val="333333"/>
                </a:solidFill>
                <a:effectLst/>
                <a:latin typeface="Source Sans Pro" panose="020B0503030403020204" pitchFamily="34" charset="0"/>
              </a:rPr>
              <a:t> and </a:t>
            </a:r>
            <a:r>
              <a:rPr lang="fr-FR" b="0" i="0" u="none" strike="noStrike" dirty="0" err="1">
                <a:solidFill>
                  <a:srgbClr val="333333"/>
                </a:solidFill>
                <a:effectLst/>
                <a:latin typeface="Source Sans Pro" panose="020B0503030403020204" pitchFamily="34" charset="0"/>
              </a:rPr>
              <a:t>after</a:t>
            </a:r>
            <a:r>
              <a:rPr lang="fr-FR" b="0" i="0" u="none" strike="noStrike" dirty="0">
                <a:solidFill>
                  <a:srgbClr val="333333"/>
                </a:solidFill>
                <a:effectLst/>
                <a:latin typeface="Source Sans Pro" panose="020B0503030403020204" pitchFamily="34" charset="0"/>
              </a:rPr>
              <a:t> the invasion. </a:t>
            </a:r>
            <a:r>
              <a:rPr lang="fr-FR" b="0" i="0" u="none" strike="noStrike" dirty="0" err="1">
                <a:solidFill>
                  <a:srgbClr val="333333"/>
                </a:solidFill>
                <a:effectLst/>
                <a:latin typeface="Source Sans Pro" panose="020B0503030403020204" pitchFamily="34" charset="0"/>
              </a:rPr>
              <a:t>Some</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were</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given</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medals</a:t>
            </a:r>
            <a:r>
              <a:rPr lang="fr-FR" b="0" i="0" u="none" strike="noStrike" dirty="0">
                <a:solidFill>
                  <a:srgbClr val="333333"/>
                </a:solidFill>
                <a:effectLst/>
                <a:latin typeface="Source Sans Pro" panose="020B0503030403020204" pitchFamily="34" charset="0"/>
              </a:rPr>
              <a:t> for </a:t>
            </a:r>
            <a:r>
              <a:rPr lang="fr-FR" b="0" i="0" u="none" strike="noStrike" dirty="0" err="1">
                <a:solidFill>
                  <a:srgbClr val="333333"/>
                </a:solidFill>
                <a:effectLst/>
                <a:latin typeface="Source Sans Pro" panose="020B0503030403020204" pitchFamily="34" charset="0"/>
              </a:rPr>
              <a:t>bravery</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after</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flying</a:t>
            </a:r>
            <a:r>
              <a:rPr lang="fr-FR" b="0" i="0" u="none" strike="noStrike" dirty="0">
                <a:solidFill>
                  <a:srgbClr val="333333"/>
                </a:solidFill>
                <a:effectLst/>
                <a:latin typeface="Source Sans Pro" panose="020B0503030403020204" pitchFamily="34" charset="0"/>
              </a:rPr>
              <a:t> for </a:t>
            </a:r>
            <a:r>
              <a:rPr lang="fr-FR" b="0" i="0" u="none" strike="noStrike" dirty="0" err="1">
                <a:solidFill>
                  <a:srgbClr val="333333"/>
                </a:solidFill>
                <a:effectLst/>
                <a:latin typeface="Source Sans Pro" panose="020B0503030403020204" pitchFamily="34" charset="0"/>
              </a:rPr>
              <a:t>hours</a:t>
            </a:r>
            <a:r>
              <a:rPr lang="fr-FR" b="0" i="0" u="none" strike="noStrike" dirty="0">
                <a:solidFill>
                  <a:srgbClr val="333333"/>
                </a:solidFill>
                <a:effectLst/>
                <a:latin typeface="Source Sans Pro" panose="020B0503030403020204" pitchFamily="34" charset="0"/>
              </a:rPr>
              <a:t> back </a:t>
            </a:r>
            <a:r>
              <a:rPr lang="fr-FR" b="0" i="0" u="none" strike="noStrike" dirty="0" err="1">
                <a:solidFill>
                  <a:srgbClr val="333333"/>
                </a:solidFill>
                <a:effectLst/>
                <a:latin typeface="Source Sans Pro" panose="020B0503030403020204" pitchFamily="34" charset="0"/>
              </a:rPr>
              <a:t>across</a:t>
            </a:r>
            <a:r>
              <a:rPr lang="fr-FR" b="0" i="0" u="none" strike="noStrike" dirty="0">
                <a:solidFill>
                  <a:srgbClr val="333333"/>
                </a:solidFill>
                <a:effectLst/>
                <a:latin typeface="Source Sans Pro" panose="020B0503030403020204" pitchFamily="34" charset="0"/>
              </a:rPr>
              <a:t> the English Channel.</a:t>
            </a:r>
            <a:endParaRPr lang="fr-FR" dirty="0"/>
          </a:p>
        </p:txBody>
      </p:sp>
    </p:spTree>
    <p:extLst>
      <p:ext uri="{BB962C8B-B14F-4D97-AF65-F5344CB8AC3E}">
        <p14:creationId xmlns:p14="http://schemas.microsoft.com/office/powerpoint/2010/main" val="3610688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a:extLst>
            <a:ext uri="{FF2B5EF4-FFF2-40B4-BE49-F238E27FC236}">
              <a16:creationId xmlns:a16="http://schemas.microsoft.com/office/drawing/2014/main" id="{33E9BB4D-38E0-DDB1-43B2-E65ADB9304A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7F589A0-C5B8-D869-0E6E-DA878E0724A5}"/>
              </a:ext>
            </a:extLst>
          </p:cNvPr>
          <p:cNvSpPr>
            <a:spLocks noGrp="1"/>
          </p:cNvSpPr>
          <p:nvPr>
            <p:ph type="ctrTitle"/>
          </p:nvPr>
        </p:nvSpPr>
        <p:spPr>
          <a:xfrm>
            <a:off x="4761187" y="988741"/>
            <a:ext cx="7336220" cy="4880518"/>
          </a:xfrm>
          <a:noFill/>
          <a:ln>
            <a:noFill/>
          </a:ln>
        </p:spPr>
        <p:txBody>
          <a:bodyPr wrap="square">
            <a:noAutofit/>
          </a:bodyPr>
          <a:lstStyle/>
          <a:p>
            <a:r>
              <a:rPr lang="fr-FR" sz="2400" b="1" dirty="0" err="1"/>
              <a:t>What</a:t>
            </a:r>
            <a:r>
              <a:rPr lang="fr-FR" sz="2400" b="1" dirty="0"/>
              <a:t> </a:t>
            </a:r>
            <a:r>
              <a:rPr lang="fr-FR" sz="2400" b="1" dirty="0" err="1"/>
              <a:t>unusual</a:t>
            </a:r>
            <a:r>
              <a:rPr lang="fr-FR" sz="2400" b="1" dirty="0"/>
              <a:t> </a:t>
            </a:r>
            <a:r>
              <a:rPr lang="fr-FR" sz="2400" b="1" dirty="0" err="1"/>
              <a:t>tactic</a:t>
            </a:r>
            <a:r>
              <a:rPr lang="fr-FR" sz="2400" b="1" dirty="0"/>
              <a:t> </a:t>
            </a:r>
            <a:r>
              <a:rPr lang="fr-FR" sz="2400" b="1" dirty="0" err="1"/>
              <a:t>did</a:t>
            </a:r>
            <a:r>
              <a:rPr lang="fr-FR" sz="2400" b="1" dirty="0"/>
              <a:t> the Allies </a:t>
            </a:r>
            <a:r>
              <a:rPr lang="fr-FR" sz="2400" b="1" dirty="0" err="1"/>
              <a:t>employ</a:t>
            </a:r>
            <a:r>
              <a:rPr lang="fr-FR" sz="2400" b="1" dirty="0"/>
              <a:t> as part of </a:t>
            </a:r>
            <a:r>
              <a:rPr lang="fr-FR" sz="2400" b="1" dirty="0" err="1"/>
              <a:t>Operation</a:t>
            </a:r>
            <a:r>
              <a:rPr lang="fr-FR" sz="2400" b="1" dirty="0"/>
              <a:t> Fortitude to </a:t>
            </a:r>
            <a:r>
              <a:rPr lang="fr-FR" sz="2400" b="1" dirty="0" err="1"/>
              <a:t>convince</a:t>
            </a:r>
            <a:r>
              <a:rPr lang="fr-FR" sz="2400" b="1" dirty="0"/>
              <a:t> the </a:t>
            </a:r>
            <a:r>
              <a:rPr lang="fr-FR" sz="2400" b="1" dirty="0" err="1"/>
              <a:t>Germans</a:t>
            </a:r>
            <a:r>
              <a:rPr lang="fr-FR" sz="2400" b="1" dirty="0"/>
              <a:t> </a:t>
            </a:r>
            <a:r>
              <a:rPr lang="fr-FR" sz="2400" b="1" dirty="0" err="1"/>
              <a:t>that</a:t>
            </a:r>
            <a:r>
              <a:rPr lang="fr-FR" sz="2400" b="1" dirty="0"/>
              <a:t> the invasion </a:t>
            </a:r>
            <a:r>
              <a:rPr lang="fr-FR" sz="2400" b="1" dirty="0" err="1"/>
              <a:t>would</a:t>
            </a:r>
            <a:r>
              <a:rPr lang="fr-FR" sz="2400" b="1" dirty="0"/>
              <a:t> </a:t>
            </a:r>
            <a:r>
              <a:rPr lang="fr-FR" sz="2400" b="1" dirty="0" err="1"/>
              <a:t>target</a:t>
            </a:r>
            <a:r>
              <a:rPr lang="fr-FR" sz="2400" b="1" dirty="0"/>
              <a:t> </a:t>
            </a:r>
            <a:r>
              <a:rPr lang="fr-FR" sz="2400" b="1" dirty="0" err="1"/>
              <a:t>elsewhere</a:t>
            </a:r>
            <a:r>
              <a:rPr lang="fr-FR" sz="2400" b="1" dirty="0"/>
              <a:t> </a:t>
            </a:r>
            <a:r>
              <a:rPr lang="fr-FR" sz="2400" b="1" dirty="0" err="1"/>
              <a:t>besides</a:t>
            </a:r>
            <a:r>
              <a:rPr lang="fr-FR" sz="2400" b="1" dirty="0"/>
              <a:t> Normandy?</a:t>
            </a:r>
            <a:br>
              <a:rPr lang="fr-FR" sz="2400" b="1" dirty="0"/>
            </a:br>
            <a:br>
              <a:rPr lang="fr-FR" sz="2400" b="1" dirty="0"/>
            </a:br>
            <a:r>
              <a:rPr lang="fr-FR" sz="2400" b="1" dirty="0"/>
              <a:t>1) </a:t>
            </a:r>
            <a:r>
              <a:rPr lang="fr-FR" sz="2400" b="1" dirty="0" err="1"/>
              <a:t>They</a:t>
            </a:r>
            <a:r>
              <a:rPr lang="fr-FR" sz="2400" b="1" dirty="0"/>
              <a:t> </a:t>
            </a:r>
            <a:r>
              <a:rPr lang="fr-FR" sz="2400" b="1" dirty="0" err="1"/>
              <a:t>dropped</a:t>
            </a:r>
            <a:r>
              <a:rPr lang="fr-FR" sz="2400" b="1" dirty="0"/>
              <a:t> a fake invasion </a:t>
            </a:r>
            <a:r>
              <a:rPr lang="fr-FR" sz="2400" b="1" dirty="0" err="1"/>
              <a:t>map</a:t>
            </a:r>
            <a:r>
              <a:rPr lang="fr-FR" sz="2400" b="1" dirty="0"/>
              <a:t> of berlin</a:t>
            </a:r>
            <a:br>
              <a:rPr lang="fr-FR" sz="2400" b="1" dirty="0"/>
            </a:br>
            <a:r>
              <a:rPr lang="fr-FR" sz="2400" b="1" dirty="0"/>
              <a:t>2) </a:t>
            </a:r>
            <a:r>
              <a:rPr lang="fr-FR" sz="2400" b="1" dirty="0" err="1"/>
              <a:t>they</a:t>
            </a:r>
            <a:r>
              <a:rPr lang="fr-FR" sz="2400" b="1" dirty="0"/>
              <a:t> sent a </a:t>
            </a:r>
            <a:r>
              <a:rPr lang="fr-FR" sz="2400" b="1" dirty="0" err="1"/>
              <a:t>german</a:t>
            </a:r>
            <a:r>
              <a:rPr lang="fr-FR" sz="2400" b="1" dirty="0"/>
              <a:t> </a:t>
            </a:r>
            <a:r>
              <a:rPr lang="fr-FR" sz="2400" b="1" dirty="0" err="1"/>
              <a:t>submarine</a:t>
            </a:r>
            <a:r>
              <a:rPr lang="fr-FR" sz="2400" b="1" dirty="0"/>
              <a:t> </a:t>
            </a:r>
            <a:r>
              <a:rPr lang="fr-FR" sz="2400" b="1" dirty="0" err="1"/>
              <a:t>filled</a:t>
            </a:r>
            <a:r>
              <a:rPr lang="fr-FR" sz="2400" b="1" dirty="0"/>
              <a:t> </a:t>
            </a:r>
            <a:r>
              <a:rPr lang="fr-FR" sz="2400" b="1" dirty="0" err="1"/>
              <a:t>with</a:t>
            </a:r>
            <a:r>
              <a:rPr lang="fr-FR" sz="2400" b="1" dirty="0"/>
              <a:t> double agents </a:t>
            </a:r>
            <a:r>
              <a:rPr lang="fr-FR" sz="2400" b="1" dirty="0" err="1"/>
              <a:t>into</a:t>
            </a:r>
            <a:r>
              <a:rPr lang="fr-FR" sz="2400" b="1" dirty="0"/>
              <a:t> calais</a:t>
            </a:r>
            <a:br>
              <a:rPr lang="fr-FR" sz="2400" b="1" dirty="0"/>
            </a:br>
            <a:r>
              <a:rPr lang="fr-FR" sz="2400" b="1" dirty="0"/>
              <a:t>3) </a:t>
            </a:r>
            <a:r>
              <a:rPr lang="fr-FR" sz="2400" b="1" dirty="0" err="1"/>
              <a:t>they</a:t>
            </a:r>
            <a:r>
              <a:rPr lang="fr-FR" sz="2400" b="1" dirty="0"/>
              <a:t> </a:t>
            </a:r>
            <a:r>
              <a:rPr lang="fr-FR" sz="2400" b="1" dirty="0" err="1"/>
              <a:t>created</a:t>
            </a:r>
            <a:r>
              <a:rPr lang="fr-FR" sz="2400" b="1" dirty="0"/>
              <a:t> a fake </a:t>
            </a:r>
            <a:r>
              <a:rPr lang="fr-FR" sz="2400" b="1" dirty="0" err="1"/>
              <a:t>army</a:t>
            </a:r>
            <a:r>
              <a:rPr lang="fr-FR" sz="2400" b="1" dirty="0"/>
              <a:t> in </a:t>
            </a:r>
            <a:r>
              <a:rPr lang="fr-FR" sz="2400" b="1" dirty="0" err="1"/>
              <a:t>england</a:t>
            </a:r>
            <a:r>
              <a:rPr lang="fr-FR" sz="2400" b="1" dirty="0"/>
              <a:t>, </a:t>
            </a:r>
            <a:r>
              <a:rPr lang="fr-FR" sz="2400" b="1" dirty="0" err="1"/>
              <a:t>including</a:t>
            </a:r>
            <a:r>
              <a:rPr lang="fr-FR" sz="2400" b="1" dirty="0"/>
              <a:t> </a:t>
            </a:r>
            <a:r>
              <a:rPr lang="fr-FR" sz="2400" b="1" dirty="0" err="1"/>
              <a:t>inflatable</a:t>
            </a:r>
            <a:r>
              <a:rPr lang="fr-FR" sz="2400" b="1" dirty="0"/>
              <a:t> tanks</a:t>
            </a:r>
            <a:br>
              <a:rPr lang="fr-FR" sz="2400" b="1" dirty="0"/>
            </a:br>
            <a:r>
              <a:rPr lang="fr-FR" sz="2400" b="1" dirty="0"/>
              <a:t>4) </a:t>
            </a:r>
            <a:r>
              <a:rPr lang="fr-FR" sz="2400" b="1" dirty="0" err="1"/>
              <a:t>they</a:t>
            </a:r>
            <a:r>
              <a:rPr lang="fr-FR" sz="2400" b="1" dirty="0"/>
              <a:t> gave fake </a:t>
            </a:r>
            <a:r>
              <a:rPr lang="fr-FR" sz="2400" b="1" dirty="0" err="1"/>
              <a:t>preparation</a:t>
            </a:r>
            <a:r>
              <a:rPr lang="fr-FR" sz="2400" b="1" dirty="0"/>
              <a:t> </a:t>
            </a:r>
            <a:r>
              <a:rPr lang="fr-FR" sz="2400" b="1" dirty="0" err="1"/>
              <a:t>letters</a:t>
            </a:r>
            <a:r>
              <a:rPr lang="fr-FR" sz="2400" b="1" dirty="0"/>
              <a:t> to the french </a:t>
            </a:r>
            <a:r>
              <a:rPr lang="fr-FR" sz="2400" b="1" dirty="0" err="1"/>
              <a:t>resistance</a:t>
            </a:r>
            <a:endParaRPr lang="fr-FR" sz="2400" b="1" dirty="0"/>
          </a:p>
        </p:txBody>
      </p:sp>
      <p:sp>
        <p:nvSpPr>
          <p:cNvPr id="7" name="Rectangle 6">
            <a:extLst>
              <a:ext uri="{FF2B5EF4-FFF2-40B4-BE49-F238E27FC236}">
                <a16:creationId xmlns:a16="http://schemas.microsoft.com/office/drawing/2014/main" id="{17147CF8-BE5A-E643-400E-E027E19FF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197DDD2E-FB47-305B-2EF9-12A9D0898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3F0FF747-FE35-B43C-D1F6-480DFEF80C4C}"/>
              </a:ext>
            </a:extLst>
          </p:cNvPr>
          <p:cNvSpPr txBox="1"/>
          <p:nvPr/>
        </p:nvSpPr>
        <p:spPr>
          <a:xfrm>
            <a:off x="1986455" y="2490952"/>
            <a:ext cx="1681655" cy="369332"/>
          </a:xfrm>
          <a:prstGeom prst="rect">
            <a:avLst/>
          </a:prstGeom>
          <a:noFill/>
        </p:spPr>
        <p:txBody>
          <a:bodyPr wrap="square" rtlCol="0">
            <a:spAutoFit/>
          </a:bodyPr>
          <a:lstStyle/>
          <a:p>
            <a:r>
              <a:rPr lang="fr-FR" dirty="0"/>
              <a:t>Question 6</a:t>
            </a:r>
          </a:p>
        </p:txBody>
      </p:sp>
    </p:spTree>
    <p:extLst>
      <p:ext uri="{BB962C8B-B14F-4D97-AF65-F5344CB8AC3E}">
        <p14:creationId xmlns:p14="http://schemas.microsoft.com/office/powerpoint/2010/main" val="3885087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C7E8A8-BFEC-26F2-4AD2-74D83C2EA58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CD780C9-F8AA-BC4B-7740-5150491FBA03}"/>
              </a:ext>
            </a:extLst>
          </p:cNvPr>
          <p:cNvSpPr>
            <a:spLocks noGrp="1"/>
          </p:cNvSpPr>
          <p:nvPr>
            <p:ph type="ctrTitle"/>
          </p:nvPr>
        </p:nvSpPr>
        <p:spPr>
          <a:xfrm>
            <a:off x="1600200" y="1072055"/>
            <a:ext cx="8991600" cy="3981859"/>
          </a:xfrm>
        </p:spPr>
        <p:txBody>
          <a:bodyPr>
            <a:normAutofit fontScale="90000"/>
          </a:bodyPr>
          <a:lstStyle/>
          <a:p>
            <a:r>
              <a:rPr lang="fr-FR" b="0" i="0" u="none" strike="noStrike" dirty="0" err="1">
                <a:solidFill>
                  <a:srgbClr val="333333"/>
                </a:solidFill>
                <a:effectLst/>
                <a:latin typeface="Source Sans Pro" panose="020B0503030403020204" pitchFamily="34" charset="0"/>
              </a:rPr>
              <a:t>Inflatable</a:t>
            </a:r>
            <a:r>
              <a:rPr lang="fr-FR" b="0" i="0" u="none" strike="noStrike" dirty="0">
                <a:solidFill>
                  <a:srgbClr val="333333"/>
                </a:solidFill>
                <a:effectLst/>
                <a:latin typeface="Source Sans Pro" panose="020B0503030403020204" pitchFamily="34" charset="0"/>
              </a:rPr>
              <a:t> tanks and </a:t>
            </a:r>
            <a:r>
              <a:rPr lang="fr-FR" b="0" i="0" u="none" strike="noStrike" dirty="0" err="1">
                <a:solidFill>
                  <a:srgbClr val="333333"/>
                </a:solidFill>
                <a:effectLst/>
                <a:latin typeface="Source Sans Pro" panose="020B0503030403020204" pitchFamily="34" charset="0"/>
              </a:rPr>
              <a:t>vehicles</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were</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deployed</a:t>
            </a:r>
            <a:r>
              <a:rPr lang="fr-FR" b="0" i="0" u="none" strike="noStrike" dirty="0">
                <a:solidFill>
                  <a:srgbClr val="333333"/>
                </a:solidFill>
                <a:effectLst/>
                <a:latin typeface="Source Sans Pro" panose="020B0503030403020204" pitchFamily="34" charset="0"/>
              </a:rPr>
              <a:t> over </a:t>
            </a:r>
            <a:r>
              <a:rPr lang="fr-FR" b="0" i="0" u="none" strike="noStrike" dirty="0" err="1">
                <a:solidFill>
                  <a:srgbClr val="333333"/>
                </a:solidFill>
                <a:effectLst/>
                <a:latin typeface="Source Sans Pro" panose="020B0503030403020204" pitchFamily="34" charset="0"/>
              </a:rPr>
              <a:t>south-east</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England</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giving</a:t>
            </a:r>
            <a:r>
              <a:rPr lang="fr-FR" b="0" i="0" u="none" strike="noStrike" dirty="0">
                <a:solidFill>
                  <a:srgbClr val="333333"/>
                </a:solidFill>
                <a:effectLst/>
                <a:latin typeface="Source Sans Pro" panose="020B0503030403020204" pitchFamily="34" charset="0"/>
              </a:rPr>
              <a:t> the impression of an </a:t>
            </a:r>
            <a:r>
              <a:rPr lang="fr-FR" b="0" i="0" u="none" strike="noStrike" dirty="0" err="1">
                <a:solidFill>
                  <a:srgbClr val="333333"/>
                </a:solidFill>
                <a:effectLst/>
                <a:latin typeface="Source Sans Pro" panose="020B0503030403020204" pitchFamily="34" charset="0"/>
              </a:rPr>
              <a:t>army</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preparing</a:t>
            </a:r>
            <a:r>
              <a:rPr lang="fr-FR" b="0" i="0" u="none" strike="noStrike" dirty="0">
                <a:solidFill>
                  <a:srgbClr val="333333"/>
                </a:solidFill>
                <a:effectLst/>
                <a:latin typeface="Source Sans Pro" panose="020B0503030403020204" pitchFamily="34" charset="0"/>
              </a:rPr>
              <a:t> to </a:t>
            </a:r>
            <a:r>
              <a:rPr lang="fr-FR" b="0" i="0" u="none" strike="noStrike" dirty="0" err="1">
                <a:solidFill>
                  <a:srgbClr val="333333"/>
                </a:solidFill>
                <a:effectLst/>
                <a:latin typeface="Source Sans Pro" panose="020B0503030403020204" pitchFamily="34" charset="0"/>
              </a:rPr>
              <a:t>invade</a:t>
            </a:r>
            <a:r>
              <a:rPr lang="fr-FR" b="0" i="0" u="none" strike="noStrike" dirty="0">
                <a:solidFill>
                  <a:srgbClr val="333333"/>
                </a:solidFill>
                <a:effectLst/>
                <a:latin typeface="Source Sans Pro" panose="020B0503030403020204" pitchFamily="34" charset="0"/>
              </a:rPr>
              <a:t> at Calais. There </a:t>
            </a:r>
            <a:r>
              <a:rPr lang="fr-FR" b="0" i="0" u="none" strike="noStrike" dirty="0" err="1">
                <a:solidFill>
                  <a:srgbClr val="333333"/>
                </a:solidFill>
                <a:effectLst/>
                <a:latin typeface="Source Sans Pro" panose="020B0503030403020204" pitchFamily="34" charset="0"/>
              </a:rPr>
              <a:t>were</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also</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dummy</a:t>
            </a:r>
            <a:r>
              <a:rPr lang="fr-FR" b="0" i="0" u="none" strike="noStrike" dirty="0">
                <a:solidFill>
                  <a:srgbClr val="333333"/>
                </a:solidFill>
                <a:effectLst/>
                <a:latin typeface="Source Sans Pro" panose="020B0503030403020204" pitchFamily="34" charset="0"/>
              </a:rPr>
              <a:t> landing </a:t>
            </a:r>
            <a:r>
              <a:rPr lang="fr-FR" b="0" i="0" u="none" strike="noStrike" dirty="0" err="1">
                <a:solidFill>
                  <a:srgbClr val="333333"/>
                </a:solidFill>
                <a:effectLst/>
                <a:latin typeface="Source Sans Pro" panose="020B0503030403020204" pitchFamily="34" charset="0"/>
              </a:rPr>
              <a:t>craft</a:t>
            </a:r>
            <a:r>
              <a:rPr lang="fr-FR" b="0" i="0" u="none" strike="noStrike" dirty="0">
                <a:solidFill>
                  <a:srgbClr val="333333"/>
                </a:solidFill>
                <a:effectLst/>
                <a:latin typeface="Source Sans Pro" panose="020B0503030403020204" pitchFamily="34" charset="0"/>
              </a:rPr>
              <a:t>, and the </a:t>
            </a:r>
            <a:r>
              <a:rPr lang="fr-FR" b="0" i="0" u="none" strike="noStrike" dirty="0" err="1">
                <a:solidFill>
                  <a:srgbClr val="333333"/>
                </a:solidFill>
                <a:effectLst/>
                <a:latin typeface="Source Sans Pro" panose="020B0503030403020204" pitchFamily="34" charset="0"/>
              </a:rPr>
              <a:t>results</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were</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convincing</a:t>
            </a:r>
            <a:r>
              <a:rPr lang="fr-FR" b="0" i="0" u="none" strike="noStrike" dirty="0">
                <a:solidFill>
                  <a:srgbClr val="333333"/>
                </a:solidFill>
                <a:effectLst/>
                <a:latin typeface="Source Sans Pro" panose="020B0503030403020204" pitchFamily="34" charset="0"/>
              </a:rPr>
              <a:t> to German reconnaissance </a:t>
            </a:r>
            <a:r>
              <a:rPr lang="fr-FR" b="0" i="0" u="none" strike="noStrike" dirty="0" err="1">
                <a:solidFill>
                  <a:srgbClr val="333333"/>
                </a:solidFill>
                <a:effectLst/>
                <a:latin typeface="Source Sans Pro" panose="020B0503030403020204" pitchFamily="34" charset="0"/>
              </a:rPr>
              <a:t>aircraft</a:t>
            </a:r>
            <a:r>
              <a:rPr lang="fr-FR" b="0" i="0" u="none" strike="noStrike" dirty="0">
                <a:solidFill>
                  <a:srgbClr val="333333"/>
                </a:solidFill>
                <a:effectLst/>
                <a:latin typeface="Source Sans Pro" panose="020B0503030403020204" pitchFamily="34" charset="0"/>
              </a:rPr>
              <a:t> at altitude.</a:t>
            </a:r>
            <a:endParaRPr lang="fr-FR" dirty="0"/>
          </a:p>
        </p:txBody>
      </p:sp>
    </p:spTree>
    <p:extLst>
      <p:ext uri="{BB962C8B-B14F-4D97-AF65-F5344CB8AC3E}">
        <p14:creationId xmlns:p14="http://schemas.microsoft.com/office/powerpoint/2010/main" val="787022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a:extLst>
            <a:ext uri="{FF2B5EF4-FFF2-40B4-BE49-F238E27FC236}">
              <a16:creationId xmlns:a16="http://schemas.microsoft.com/office/drawing/2014/main" id="{AACA45E0-A152-55C0-B495-EBA4D5C36CF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21E35DD-CF46-CB75-BB9E-95BB660C3C32}"/>
              </a:ext>
            </a:extLst>
          </p:cNvPr>
          <p:cNvSpPr>
            <a:spLocks noGrp="1"/>
          </p:cNvSpPr>
          <p:nvPr>
            <p:ph type="ctrTitle"/>
          </p:nvPr>
        </p:nvSpPr>
        <p:spPr>
          <a:xfrm>
            <a:off x="4761187" y="988741"/>
            <a:ext cx="7336220" cy="4880518"/>
          </a:xfrm>
          <a:noFill/>
          <a:ln>
            <a:noFill/>
          </a:ln>
        </p:spPr>
        <p:txBody>
          <a:bodyPr wrap="square">
            <a:noAutofit/>
          </a:bodyPr>
          <a:lstStyle/>
          <a:p>
            <a:r>
              <a:rPr lang="fr-FR" dirty="0" err="1"/>
              <a:t>what</a:t>
            </a:r>
            <a:r>
              <a:rPr lang="fr-FR" dirty="0"/>
              <a:t> </a:t>
            </a:r>
            <a:r>
              <a:rPr lang="fr-FR" dirty="0" err="1"/>
              <a:t>was</a:t>
            </a:r>
            <a:r>
              <a:rPr lang="fr-FR" dirty="0"/>
              <a:t> </a:t>
            </a:r>
            <a:r>
              <a:rPr lang="fr-FR" dirty="0" err="1"/>
              <a:t>this</a:t>
            </a:r>
            <a:r>
              <a:rPr lang="fr-FR" dirty="0"/>
              <a:t> </a:t>
            </a:r>
            <a:r>
              <a:rPr lang="fr-FR" dirty="0" err="1"/>
              <a:t>deception</a:t>
            </a:r>
            <a:r>
              <a:rPr lang="fr-FR" dirty="0"/>
              <a:t> plan </a:t>
            </a:r>
            <a:r>
              <a:rPr lang="fr-FR" dirty="0" err="1"/>
              <a:t>called</a:t>
            </a:r>
            <a:r>
              <a:rPr lang="fr-FR" dirty="0"/>
              <a:t>?</a:t>
            </a:r>
            <a:br>
              <a:rPr lang="fr-FR" dirty="0"/>
            </a:br>
            <a:br>
              <a:rPr lang="fr-FR" dirty="0"/>
            </a:br>
            <a:r>
              <a:rPr lang="fr-FR" sz="2400" b="1" dirty="0"/>
              <a:t>1) </a:t>
            </a:r>
            <a:r>
              <a:rPr lang="fr-FR" sz="2400" b="1" dirty="0" err="1"/>
              <a:t>operation</a:t>
            </a:r>
            <a:r>
              <a:rPr lang="fr-FR" sz="2400" b="1" dirty="0"/>
              <a:t> </a:t>
            </a:r>
            <a:r>
              <a:rPr lang="fr-FR" sz="2400" b="1" dirty="0" err="1"/>
              <a:t>misfortune</a:t>
            </a:r>
            <a:br>
              <a:rPr lang="fr-FR" sz="2400" b="1" dirty="0"/>
            </a:br>
            <a:r>
              <a:rPr lang="fr-FR" sz="2400" b="1" dirty="0"/>
              <a:t>2)</a:t>
            </a:r>
            <a:r>
              <a:rPr lang="fr-FR" sz="2400" b="1" dirty="0" err="1"/>
              <a:t>operation</a:t>
            </a:r>
            <a:r>
              <a:rPr lang="fr-FR" sz="2400" b="1" dirty="0"/>
              <a:t> </a:t>
            </a:r>
            <a:r>
              <a:rPr lang="fr-FR" sz="2400" b="1" dirty="0" err="1"/>
              <a:t>fortunella</a:t>
            </a:r>
            <a:br>
              <a:rPr lang="fr-FR" sz="2400" b="1" dirty="0"/>
            </a:br>
            <a:r>
              <a:rPr lang="fr-FR" sz="2400" b="1" dirty="0"/>
              <a:t>3) </a:t>
            </a:r>
            <a:r>
              <a:rPr lang="fr-FR" sz="2400" b="1" dirty="0" err="1"/>
              <a:t>operation</a:t>
            </a:r>
            <a:r>
              <a:rPr lang="fr-FR" sz="2400" b="1" dirty="0"/>
              <a:t> fortitude</a:t>
            </a:r>
            <a:br>
              <a:rPr lang="fr-FR" sz="2400" b="1" dirty="0"/>
            </a:br>
            <a:endParaRPr lang="fr-FR" sz="2400" b="1" dirty="0"/>
          </a:p>
        </p:txBody>
      </p:sp>
      <p:sp>
        <p:nvSpPr>
          <p:cNvPr id="7" name="Rectangle 6">
            <a:extLst>
              <a:ext uri="{FF2B5EF4-FFF2-40B4-BE49-F238E27FC236}">
                <a16:creationId xmlns:a16="http://schemas.microsoft.com/office/drawing/2014/main" id="{7BEEA323-4B91-8983-D0E9-379390EEA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4960EF17-208D-A597-AC48-5F59143DED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73FBD3D5-66B8-32B5-B8B9-0BB9E2B7F2EE}"/>
              </a:ext>
            </a:extLst>
          </p:cNvPr>
          <p:cNvSpPr txBox="1"/>
          <p:nvPr/>
        </p:nvSpPr>
        <p:spPr>
          <a:xfrm>
            <a:off x="1986455" y="2490952"/>
            <a:ext cx="1681655" cy="369332"/>
          </a:xfrm>
          <a:prstGeom prst="rect">
            <a:avLst/>
          </a:prstGeom>
          <a:noFill/>
        </p:spPr>
        <p:txBody>
          <a:bodyPr wrap="square" rtlCol="0">
            <a:spAutoFit/>
          </a:bodyPr>
          <a:lstStyle/>
          <a:p>
            <a:r>
              <a:rPr lang="fr-FR" dirty="0"/>
              <a:t>Question 7</a:t>
            </a:r>
          </a:p>
        </p:txBody>
      </p:sp>
    </p:spTree>
    <p:extLst>
      <p:ext uri="{BB962C8B-B14F-4D97-AF65-F5344CB8AC3E}">
        <p14:creationId xmlns:p14="http://schemas.microsoft.com/office/powerpoint/2010/main" val="2248081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B80763-BE15-A376-FCDB-23F520CA727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1D4DA34-D8B5-AC72-67A7-2918A5089FC5}"/>
              </a:ext>
            </a:extLst>
          </p:cNvPr>
          <p:cNvSpPr>
            <a:spLocks noGrp="1"/>
          </p:cNvSpPr>
          <p:nvPr>
            <p:ph type="ctrTitle"/>
          </p:nvPr>
        </p:nvSpPr>
        <p:spPr>
          <a:xfrm>
            <a:off x="1600200" y="531341"/>
            <a:ext cx="8991600" cy="5906529"/>
          </a:xfrm>
        </p:spPr>
        <p:txBody>
          <a:bodyPr>
            <a:normAutofit fontScale="90000"/>
          </a:bodyPr>
          <a:lstStyle/>
          <a:p>
            <a:r>
              <a:rPr lang="fr-FR" b="0" i="0" u="none" strike="noStrike" dirty="0">
                <a:solidFill>
                  <a:srgbClr val="2C2C2C"/>
                </a:solidFill>
                <a:effectLst/>
                <a:latin typeface="Heebo" pitchFamily="2" charset="-79"/>
                <a:cs typeface="Heebo" pitchFamily="2" charset="-79"/>
              </a:rPr>
              <a:t>It </a:t>
            </a:r>
            <a:r>
              <a:rPr lang="fr-FR" b="0" i="0" u="none" strike="noStrike" dirty="0" err="1">
                <a:solidFill>
                  <a:srgbClr val="2C2C2C"/>
                </a:solidFill>
                <a:effectLst/>
                <a:latin typeface="Heebo" pitchFamily="2" charset="-79"/>
                <a:cs typeface="Heebo" pitchFamily="2" charset="-79"/>
              </a:rPr>
              <a:t>saw</a:t>
            </a:r>
            <a:r>
              <a:rPr lang="fr-FR" b="0" i="0" u="none" strike="noStrike" dirty="0">
                <a:solidFill>
                  <a:srgbClr val="2C2C2C"/>
                </a:solidFill>
                <a:effectLst/>
                <a:latin typeface="Heebo" pitchFamily="2" charset="-79"/>
                <a:cs typeface="Heebo" pitchFamily="2" charset="-79"/>
              </a:rPr>
              <a:t> the use of double agents as </a:t>
            </a:r>
            <a:r>
              <a:rPr lang="fr-FR" b="0" i="0" u="none" strike="noStrike" dirty="0" err="1">
                <a:solidFill>
                  <a:srgbClr val="2C2C2C"/>
                </a:solidFill>
                <a:effectLst/>
                <a:latin typeface="Heebo" pitchFamily="2" charset="-79"/>
                <a:cs typeface="Heebo" pitchFamily="2" charset="-79"/>
              </a:rPr>
              <a:t>well</a:t>
            </a:r>
            <a:r>
              <a:rPr lang="fr-FR" b="0" i="0" u="none" strike="noStrike" dirty="0">
                <a:solidFill>
                  <a:srgbClr val="2C2C2C"/>
                </a:solidFill>
                <a:effectLst/>
                <a:latin typeface="Heebo" pitchFamily="2" charset="-79"/>
                <a:cs typeface="Heebo" pitchFamily="2" charset="-79"/>
              </a:rPr>
              <a:t> as </a:t>
            </a:r>
            <a:r>
              <a:rPr lang="fr-FR" b="0" i="0" u="none" strike="noStrike" dirty="0" err="1">
                <a:solidFill>
                  <a:srgbClr val="2C2C2C"/>
                </a:solidFill>
                <a:effectLst/>
                <a:latin typeface="Heebo" pitchFamily="2" charset="-79"/>
                <a:cs typeface="Heebo" pitchFamily="2" charset="-79"/>
              </a:rPr>
              <a:t>two</a:t>
            </a:r>
            <a:r>
              <a:rPr lang="fr-FR" b="0" i="0" u="none" strike="noStrike" dirty="0">
                <a:solidFill>
                  <a:srgbClr val="2C2C2C"/>
                </a:solidFill>
                <a:effectLst/>
                <a:latin typeface="Heebo" pitchFamily="2" charset="-79"/>
                <a:cs typeface="Heebo" pitchFamily="2" charset="-79"/>
              </a:rPr>
              <a:t> sections, Fortitude South and Fortitude North. Fortitude South </a:t>
            </a:r>
            <a:r>
              <a:rPr lang="fr-FR" b="0" i="0" u="none" strike="noStrike" dirty="0" err="1">
                <a:solidFill>
                  <a:srgbClr val="2C2C2C"/>
                </a:solidFill>
                <a:effectLst/>
                <a:latin typeface="Heebo" pitchFamily="2" charset="-79"/>
                <a:cs typeface="Heebo" pitchFamily="2" charset="-79"/>
              </a:rPr>
              <a:t>would</a:t>
            </a:r>
            <a:r>
              <a:rPr lang="fr-FR" b="0" i="0" u="none" strike="noStrike" dirty="0">
                <a:solidFill>
                  <a:srgbClr val="2C2C2C"/>
                </a:solidFill>
                <a:effectLst/>
                <a:latin typeface="Heebo" pitchFamily="2" charset="-79"/>
                <a:cs typeface="Heebo" pitchFamily="2" charset="-79"/>
              </a:rPr>
              <a:t> focus on </a:t>
            </a:r>
            <a:r>
              <a:rPr lang="fr-FR" b="0" i="0" u="none" strike="noStrike" dirty="0" err="1">
                <a:solidFill>
                  <a:srgbClr val="2C2C2C"/>
                </a:solidFill>
                <a:effectLst/>
                <a:latin typeface="Heebo" pitchFamily="2" charset="-79"/>
                <a:cs typeface="Heebo" pitchFamily="2" charset="-79"/>
              </a:rPr>
              <a:t>creating</a:t>
            </a:r>
            <a:r>
              <a:rPr lang="fr-FR" b="0" i="0" u="none" strike="noStrike" dirty="0">
                <a:solidFill>
                  <a:srgbClr val="2C2C2C"/>
                </a:solidFill>
                <a:effectLst/>
                <a:latin typeface="Heebo" pitchFamily="2" charset="-79"/>
                <a:cs typeface="Heebo" pitchFamily="2" charset="-79"/>
              </a:rPr>
              <a:t> confusion about the </a:t>
            </a:r>
            <a:r>
              <a:rPr lang="fr-FR" b="0" i="0" u="none" strike="noStrike" dirty="0" err="1">
                <a:solidFill>
                  <a:srgbClr val="2C2C2C"/>
                </a:solidFill>
                <a:effectLst/>
                <a:latin typeface="Heebo" pitchFamily="2" charset="-79"/>
                <a:cs typeface="Heebo" pitchFamily="2" charset="-79"/>
              </a:rPr>
              <a:t>Allied</a:t>
            </a:r>
            <a:r>
              <a:rPr lang="fr-FR" b="0" i="0" u="none" strike="noStrike" dirty="0">
                <a:solidFill>
                  <a:srgbClr val="2C2C2C"/>
                </a:solidFill>
                <a:effectLst/>
                <a:latin typeface="Heebo" pitchFamily="2" charset="-79"/>
                <a:cs typeface="Heebo" pitchFamily="2" charset="-79"/>
              </a:rPr>
              <a:t> Channel </a:t>
            </a:r>
            <a:r>
              <a:rPr lang="fr-FR" b="0" i="0" u="none" strike="noStrike" dirty="0" err="1">
                <a:solidFill>
                  <a:srgbClr val="2C2C2C"/>
                </a:solidFill>
                <a:effectLst/>
                <a:latin typeface="Heebo" pitchFamily="2" charset="-79"/>
                <a:cs typeface="Heebo" pitchFamily="2" charset="-79"/>
              </a:rPr>
              <a:t>crossing</a:t>
            </a:r>
            <a:r>
              <a:rPr lang="fr-FR" b="0" i="0" u="none" strike="noStrike" dirty="0">
                <a:solidFill>
                  <a:srgbClr val="2C2C2C"/>
                </a:solidFill>
                <a:effectLst/>
                <a:latin typeface="Heebo" pitchFamily="2" charset="-79"/>
                <a:cs typeface="Heebo" pitchFamily="2" charset="-79"/>
              </a:rPr>
              <a:t>, and Fortitude North, </a:t>
            </a:r>
            <a:r>
              <a:rPr lang="fr-FR" b="0" i="0" u="none" strike="noStrike" dirty="0" err="1">
                <a:solidFill>
                  <a:srgbClr val="2C2C2C"/>
                </a:solidFill>
                <a:effectLst/>
                <a:latin typeface="Heebo" pitchFamily="2" charset="-79"/>
                <a:cs typeface="Heebo" pitchFamily="2" charset="-79"/>
              </a:rPr>
              <a:t>staged</a:t>
            </a:r>
            <a:r>
              <a:rPr lang="fr-FR" b="0" i="0" u="none" strike="noStrike" dirty="0">
                <a:solidFill>
                  <a:srgbClr val="2C2C2C"/>
                </a:solidFill>
                <a:effectLst/>
                <a:latin typeface="Heebo" pitchFamily="2" charset="-79"/>
                <a:cs typeface="Heebo" pitchFamily="2" charset="-79"/>
              </a:rPr>
              <a:t> out of Scotland, </a:t>
            </a:r>
            <a:r>
              <a:rPr lang="fr-FR" b="0" i="0" u="none" strike="noStrike" dirty="0" err="1">
                <a:solidFill>
                  <a:srgbClr val="2C2C2C"/>
                </a:solidFill>
                <a:effectLst/>
                <a:latin typeface="Heebo" pitchFamily="2" charset="-79"/>
                <a:cs typeface="Heebo" pitchFamily="2" charset="-79"/>
              </a:rPr>
              <a:t>would</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introduce</a:t>
            </a:r>
            <a:r>
              <a:rPr lang="fr-FR" b="0" i="0" u="none" strike="noStrike" dirty="0">
                <a:solidFill>
                  <a:srgbClr val="2C2C2C"/>
                </a:solidFill>
                <a:effectLst/>
                <a:latin typeface="Heebo" pitchFamily="2" charset="-79"/>
                <a:cs typeface="Heebo" pitchFamily="2" charset="-79"/>
              </a:rPr>
              <a:t> a </a:t>
            </a:r>
            <a:r>
              <a:rPr lang="fr-FR" b="0" i="0" u="none" strike="noStrike" dirty="0" err="1">
                <a:solidFill>
                  <a:srgbClr val="2C2C2C"/>
                </a:solidFill>
                <a:effectLst/>
                <a:latin typeface="Heebo" pitchFamily="2" charset="-79"/>
                <a:cs typeface="Heebo" pitchFamily="2" charset="-79"/>
              </a:rPr>
              <a:t>threat</a:t>
            </a:r>
            <a:r>
              <a:rPr lang="fr-FR" b="0" i="0" u="none" strike="noStrike" dirty="0">
                <a:solidFill>
                  <a:srgbClr val="2C2C2C"/>
                </a:solidFill>
                <a:effectLst/>
                <a:latin typeface="Heebo" pitchFamily="2" charset="-79"/>
                <a:cs typeface="Heebo" pitchFamily="2" charset="-79"/>
              </a:rPr>
              <a:t> to </a:t>
            </a:r>
            <a:r>
              <a:rPr lang="fr-FR" b="0" i="0" u="none" strike="noStrike" dirty="0" err="1">
                <a:solidFill>
                  <a:srgbClr val="2C2C2C"/>
                </a:solidFill>
                <a:effectLst/>
                <a:latin typeface="Heebo" pitchFamily="2" charset="-79"/>
                <a:cs typeface="Heebo" pitchFamily="2" charset="-79"/>
              </a:rPr>
              <a:t>occupied</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Norway</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with</a:t>
            </a:r>
            <a:r>
              <a:rPr lang="fr-FR" b="0" i="0" u="none" strike="noStrike" dirty="0">
                <a:solidFill>
                  <a:srgbClr val="2C2C2C"/>
                </a:solidFill>
                <a:effectLst/>
                <a:latin typeface="Heebo" pitchFamily="2" charset="-79"/>
                <a:cs typeface="Heebo" pitchFamily="2" charset="-79"/>
              </a:rPr>
              <a:t> the </a:t>
            </a:r>
            <a:r>
              <a:rPr lang="fr-FR" b="0" i="0" u="none" strike="noStrike" dirty="0" err="1">
                <a:solidFill>
                  <a:srgbClr val="2C2C2C"/>
                </a:solidFill>
                <a:effectLst/>
                <a:latin typeface="Heebo" pitchFamily="2" charset="-79"/>
                <a:cs typeface="Heebo" pitchFamily="2" charset="-79"/>
              </a:rPr>
              <a:t>aim</a:t>
            </a:r>
            <a:r>
              <a:rPr lang="fr-FR" b="0" i="0" u="none" strike="noStrike" dirty="0">
                <a:solidFill>
                  <a:srgbClr val="2C2C2C"/>
                </a:solidFill>
                <a:effectLst/>
                <a:latin typeface="Heebo" pitchFamily="2" charset="-79"/>
                <a:cs typeface="Heebo" pitchFamily="2" charset="-79"/>
              </a:rPr>
              <a:t> of </a:t>
            </a:r>
            <a:r>
              <a:rPr lang="fr-FR" b="0" i="0" u="none" strike="noStrike" dirty="0" err="1">
                <a:solidFill>
                  <a:srgbClr val="2C2C2C"/>
                </a:solidFill>
                <a:effectLst/>
                <a:latin typeface="Heebo" pitchFamily="2" charset="-79"/>
                <a:cs typeface="Heebo" pitchFamily="2" charset="-79"/>
              </a:rPr>
              <a:t>diverting</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resources</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away</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from</a:t>
            </a:r>
            <a:r>
              <a:rPr lang="fr-FR" b="0" i="0" u="none" strike="noStrike" dirty="0">
                <a:solidFill>
                  <a:srgbClr val="2C2C2C"/>
                </a:solidFill>
                <a:effectLst/>
                <a:latin typeface="Heebo" pitchFamily="2" charset="-79"/>
                <a:cs typeface="Heebo" pitchFamily="2" charset="-79"/>
              </a:rPr>
              <a:t> France.</a:t>
            </a:r>
            <a:endParaRPr lang="fr-FR" dirty="0"/>
          </a:p>
        </p:txBody>
      </p:sp>
    </p:spTree>
    <p:extLst>
      <p:ext uri="{BB962C8B-B14F-4D97-AF65-F5344CB8AC3E}">
        <p14:creationId xmlns:p14="http://schemas.microsoft.com/office/powerpoint/2010/main" val="2563930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a:extLst>
            <a:ext uri="{FF2B5EF4-FFF2-40B4-BE49-F238E27FC236}">
              <a16:creationId xmlns:a16="http://schemas.microsoft.com/office/drawing/2014/main" id="{DC15251D-201A-CFD6-C477-8D7EE13D4DE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1E78AD6-C909-E41D-F3CE-7C6990DE5806}"/>
              </a:ext>
            </a:extLst>
          </p:cNvPr>
          <p:cNvSpPr>
            <a:spLocks noGrp="1"/>
          </p:cNvSpPr>
          <p:nvPr>
            <p:ph type="ctrTitle"/>
          </p:nvPr>
        </p:nvSpPr>
        <p:spPr>
          <a:xfrm>
            <a:off x="4761187" y="988741"/>
            <a:ext cx="7336220" cy="4880518"/>
          </a:xfrm>
          <a:noFill/>
          <a:ln>
            <a:noFill/>
          </a:ln>
        </p:spPr>
        <p:txBody>
          <a:bodyPr wrap="square">
            <a:noAutofit/>
          </a:bodyPr>
          <a:lstStyle/>
          <a:p>
            <a:r>
              <a:rPr lang="fr-FR" b="1" dirty="0" err="1"/>
              <a:t>What</a:t>
            </a:r>
            <a:r>
              <a:rPr lang="fr-FR" b="1" dirty="0"/>
              <a:t> </a:t>
            </a:r>
            <a:r>
              <a:rPr lang="fr-FR" b="1" dirty="0" err="1"/>
              <a:t>was</a:t>
            </a:r>
            <a:r>
              <a:rPr lang="fr-FR" b="1" dirty="0"/>
              <a:t> the </a:t>
            </a:r>
            <a:r>
              <a:rPr lang="fr-FR" b="1" dirty="0" err="1"/>
              <a:t>name</a:t>
            </a:r>
            <a:r>
              <a:rPr lang="fr-FR" b="1" dirty="0"/>
              <a:t> of the </a:t>
            </a:r>
            <a:r>
              <a:rPr lang="fr-FR" b="1" dirty="0" err="1"/>
              <a:t>artificial</a:t>
            </a:r>
            <a:r>
              <a:rPr lang="fr-FR" b="1" dirty="0"/>
              <a:t> </a:t>
            </a:r>
            <a:r>
              <a:rPr lang="fr-FR" b="1" dirty="0" err="1"/>
              <a:t>temporary</a:t>
            </a:r>
            <a:r>
              <a:rPr lang="fr-FR" b="1" dirty="0"/>
              <a:t> </a:t>
            </a:r>
            <a:r>
              <a:rPr lang="fr-FR" b="1" dirty="0" err="1"/>
              <a:t>harbors</a:t>
            </a:r>
            <a:r>
              <a:rPr lang="fr-FR" b="1" dirty="0"/>
              <a:t> </a:t>
            </a:r>
            <a:r>
              <a:rPr lang="fr-FR" b="1" dirty="0" err="1"/>
              <a:t>used</a:t>
            </a:r>
            <a:r>
              <a:rPr lang="fr-FR" b="1" dirty="0"/>
              <a:t> to land </a:t>
            </a:r>
            <a:r>
              <a:rPr lang="fr-FR" b="1" dirty="0" err="1"/>
              <a:t>troops</a:t>
            </a:r>
            <a:r>
              <a:rPr lang="fr-FR" b="1" dirty="0"/>
              <a:t> and supplies </a:t>
            </a:r>
            <a:r>
              <a:rPr lang="fr-FR" b="1" dirty="0" err="1"/>
              <a:t>after</a:t>
            </a:r>
            <a:r>
              <a:rPr lang="fr-FR" b="1" dirty="0"/>
              <a:t> the invasion?</a:t>
            </a:r>
            <a:br>
              <a:rPr lang="fr-FR" b="1" dirty="0"/>
            </a:br>
            <a:br>
              <a:rPr lang="fr-FR" sz="2400" b="1" dirty="0"/>
            </a:br>
            <a:br>
              <a:rPr lang="fr-FR" sz="2400" b="1" dirty="0"/>
            </a:br>
            <a:r>
              <a:rPr lang="fr-FR" sz="2400" b="1" dirty="0"/>
              <a:t>1) PLUTO HARBORS</a:t>
            </a:r>
            <a:br>
              <a:rPr lang="fr-FR" sz="2400" b="1" dirty="0"/>
            </a:br>
            <a:r>
              <a:rPr lang="fr-FR" sz="2400" b="1" dirty="0"/>
              <a:t>2) DIEPPE HARBORS</a:t>
            </a:r>
            <a:br>
              <a:rPr lang="fr-FR" sz="2400" b="1" dirty="0"/>
            </a:br>
            <a:r>
              <a:rPr lang="fr-FR" sz="2400" b="1" dirty="0"/>
              <a:t>3) CALAIS HARBORS</a:t>
            </a:r>
            <a:br>
              <a:rPr lang="fr-FR" sz="2400" b="1" dirty="0"/>
            </a:br>
            <a:r>
              <a:rPr lang="fr-FR" sz="2400" b="1" dirty="0"/>
              <a:t>4) MULBERRY HARBORS</a:t>
            </a:r>
          </a:p>
        </p:txBody>
      </p:sp>
      <p:sp>
        <p:nvSpPr>
          <p:cNvPr id="7" name="Rectangle 6">
            <a:extLst>
              <a:ext uri="{FF2B5EF4-FFF2-40B4-BE49-F238E27FC236}">
                <a16:creationId xmlns:a16="http://schemas.microsoft.com/office/drawing/2014/main" id="{BA09F0D9-FD8B-3A06-BC64-E388B4203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96E8062F-A3D7-05A8-8463-AD13A3FD05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F88BBFC8-7246-CB9C-BB7F-16341F93DCBE}"/>
              </a:ext>
            </a:extLst>
          </p:cNvPr>
          <p:cNvSpPr txBox="1"/>
          <p:nvPr/>
        </p:nvSpPr>
        <p:spPr>
          <a:xfrm>
            <a:off x="1986455" y="2490952"/>
            <a:ext cx="1681655" cy="369332"/>
          </a:xfrm>
          <a:prstGeom prst="rect">
            <a:avLst/>
          </a:prstGeom>
          <a:noFill/>
        </p:spPr>
        <p:txBody>
          <a:bodyPr wrap="square" rtlCol="0">
            <a:spAutoFit/>
          </a:bodyPr>
          <a:lstStyle/>
          <a:p>
            <a:r>
              <a:rPr lang="fr-FR" dirty="0"/>
              <a:t>Question 8</a:t>
            </a:r>
          </a:p>
        </p:txBody>
      </p:sp>
    </p:spTree>
    <p:extLst>
      <p:ext uri="{BB962C8B-B14F-4D97-AF65-F5344CB8AC3E}">
        <p14:creationId xmlns:p14="http://schemas.microsoft.com/office/powerpoint/2010/main" val="194947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66FF34-4DB1-4863-1B63-87DDDBFC1BD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870B4B5-F80E-98BD-F71A-C68E37CB5617}"/>
              </a:ext>
            </a:extLst>
          </p:cNvPr>
          <p:cNvSpPr>
            <a:spLocks noGrp="1"/>
          </p:cNvSpPr>
          <p:nvPr>
            <p:ph type="ctrTitle"/>
          </p:nvPr>
        </p:nvSpPr>
        <p:spPr>
          <a:xfrm>
            <a:off x="1600200" y="1072055"/>
            <a:ext cx="8991600" cy="3981859"/>
          </a:xfrm>
        </p:spPr>
        <p:txBody>
          <a:bodyPr>
            <a:normAutofit fontScale="90000"/>
          </a:bodyPr>
          <a:lstStyle/>
          <a:p>
            <a:r>
              <a:rPr lang="fr-FR" b="0" i="0" u="none" strike="noStrike" dirty="0" err="1">
                <a:solidFill>
                  <a:srgbClr val="333333"/>
                </a:solidFill>
                <a:effectLst/>
                <a:latin typeface="Source Sans Pro" panose="020B0503030403020204" pitchFamily="34" charset="0"/>
              </a:rPr>
              <a:t>Mulberry</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Harbors</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were</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two</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artificial</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temporary</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harbors</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towed</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across</a:t>
            </a:r>
            <a:r>
              <a:rPr lang="fr-FR" b="0" i="0" u="none" strike="noStrike" dirty="0">
                <a:solidFill>
                  <a:srgbClr val="333333"/>
                </a:solidFill>
                <a:effectLst/>
                <a:latin typeface="Source Sans Pro" panose="020B0503030403020204" pitchFamily="34" charset="0"/>
              </a:rPr>
              <a:t> the English Channel and </a:t>
            </a:r>
            <a:r>
              <a:rPr lang="fr-FR" b="0" i="0" u="none" strike="noStrike" dirty="0" err="1">
                <a:solidFill>
                  <a:srgbClr val="333333"/>
                </a:solidFill>
                <a:effectLst/>
                <a:latin typeface="Source Sans Pro" panose="020B0503030403020204" pitchFamily="34" charset="0"/>
              </a:rPr>
              <a:t>installed</a:t>
            </a:r>
            <a:r>
              <a:rPr lang="fr-FR" b="0" i="0" u="none" strike="noStrike" dirty="0">
                <a:solidFill>
                  <a:srgbClr val="333333"/>
                </a:solidFill>
                <a:effectLst/>
                <a:latin typeface="Source Sans Pro" panose="020B0503030403020204" pitchFamily="34" charset="0"/>
              </a:rPr>
              <a:t> off the Normandy </a:t>
            </a:r>
            <a:r>
              <a:rPr lang="fr-FR" b="0" i="0" u="none" strike="noStrike" dirty="0" err="1">
                <a:solidFill>
                  <a:srgbClr val="333333"/>
                </a:solidFill>
                <a:effectLst/>
                <a:latin typeface="Source Sans Pro" panose="020B0503030403020204" pitchFamily="34" charset="0"/>
              </a:rPr>
              <a:t>beaches</a:t>
            </a:r>
            <a:r>
              <a:rPr lang="fr-FR" b="0" i="0" u="none" strike="noStrike" dirty="0">
                <a:solidFill>
                  <a:srgbClr val="333333"/>
                </a:solidFill>
                <a:effectLst/>
                <a:latin typeface="Source Sans Pro" panose="020B0503030403020204" pitchFamily="34" charset="0"/>
              </a:rPr>
              <a:t> to </a:t>
            </a:r>
            <a:r>
              <a:rPr lang="fr-FR" b="0" i="0" u="none" strike="noStrike" dirty="0" err="1">
                <a:solidFill>
                  <a:srgbClr val="333333"/>
                </a:solidFill>
                <a:effectLst/>
                <a:latin typeface="Source Sans Pro" panose="020B0503030403020204" pitchFamily="34" charset="0"/>
              </a:rPr>
              <a:t>allow</a:t>
            </a:r>
            <a:r>
              <a:rPr lang="fr-FR" b="0" i="0" u="none" strike="noStrike" dirty="0">
                <a:solidFill>
                  <a:srgbClr val="333333"/>
                </a:solidFill>
                <a:effectLst/>
                <a:latin typeface="Source Sans Pro" panose="020B0503030403020204" pitchFamily="34" charset="0"/>
              </a:rPr>
              <a:t> the </a:t>
            </a:r>
            <a:r>
              <a:rPr lang="fr-FR" b="0" i="0" u="none" strike="noStrike" dirty="0" err="1">
                <a:solidFill>
                  <a:srgbClr val="333333"/>
                </a:solidFill>
                <a:effectLst/>
                <a:latin typeface="Source Sans Pro" panose="020B0503030403020204" pitchFamily="34" charset="0"/>
              </a:rPr>
              <a:t>rapid</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offloading</a:t>
            </a:r>
            <a:r>
              <a:rPr lang="fr-FR" b="0" i="0" u="none" strike="noStrike" dirty="0">
                <a:solidFill>
                  <a:srgbClr val="333333"/>
                </a:solidFill>
                <a:effectLst/>
                <a:latin typeface="Source Sans Pro" panose="020B0503030403020204" pitchFamily="34" charset="0"/>
              </a:rPr>
              <a:t> of </a:t>
            </a:r>
            <a:r>
              <a:rPr lang="fr-FR" b="0" i="0" u="none" strike="noStrike" dirty="0" err="1">
                <a:solidFill>
                  <a:srgbClr val="333333"/>
                </a:solidFill>
                <a:effectLst/>
                <a:latin typeface="Source Sans Pro" panose="020B0503030403020204" pitchFamily="34" charset="0"/>
              </a:rPr>
              <a:t>troops</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vehicles</a:t>
            </a:r>
            <a:r>
              <a:rPr lang="fr-FR" b="0" i="0" u="none" strike="noStrike" dirty="0">
                <a:solidFill>
                  <a:srgbClr val="333333"/>
                </a:solidFill>
                <a:effectLst/>
                <a:latin typeface="Source Sans Pro" panose="020B0503030403020204" pitchFamily="34" charset="0"/>
              </a:rPr>
              <a:t>, and supplies </a:t>
            </a:r>
            <a:r>
              <a:rPr lang="fr-FR" b="0" i="0" u="none" strike="noStrike" dirty="0" err="1">
                <a:solidFill>
                  <a:srgbClr val="333333"/>
                </a:solidFill>
                <a:effectLst/>
                <a:latin typeface="Source Sans Pro" panose="020B0503030403020204" pitchFamily="34" charset="0"/>
              </a:rPr>
              <a:t>during</a:t>
            </a:r>
            <a:r>
              <a:rPr lang="fr-FR" b="0" i="0" u="none" strike="noStrike" dirty="0">
                <a:solidFill>
                  <a:srgbClr val="333333"/>
                </a:solidFill>
                <a:effectLst/>
                <a:latin typeface="Source Sans Pro" panose="020B0503030403020204" pitchFamily="34" charset="0"/>
              </a:rPr>
              <a:t> the invasion.</a:t>
            </a:r>
            <a:endParaRPr lang="fr-FR" dirty="0"/>
          </a:p>
        </p:txBody>
      </p:sp>
    </p:spTree>
    <p:extLst>
      <p:ext uri="{BB962C8B-B14F-4D97-AF65-F5344CB8AC3E}">
        <p14:creationId xmlns:p14="http://schemas.microsoft.com/office/powerpoint/2010/main" val="3586655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a:extLst>
            <a:ext uri="{FF2B5EF4-FFF2-40B4-BE49-F238E27FC236}">
              <a16:creationId xmlns:a16="http://schemas.microsoft.com/office/drawing/2014/main" id="{3B976B59-E607-794B-B9B7-3ED6F1E7813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ADE4C48-8880-EB36-4E55-6371B03416F2}"/>
              </a:ext>
            </a:extLst>
          </p:cNvPr>
          <p:cNvSpPr>
            <a:spLocks noGrp="1"/>
          </p:cNvSpPr>
          <p:nvPr>
            <p:ph type="ctrTitle"/>
          </p:nvPr>
        </p:nvSpPr>
        <p:spPr>
          <a:xfrm>
            <a:off x="4761187" y="988741"/>
            <a:ext cx="7336220" cy="4880518"/>
          </a:xfrm>
          <a:noFill/>
          <a:ln>
            <a:noFill/>
          </a:ln>
        </p:spPr>
        <p:txBody>
          <a:bodyPr wrap="square">
            <a:noAutofit/>
          </a:bodyPr>
          <a:lstStyle/>
          <a:p>
            <a:r>
              <a:rPr lang="fr-FR" b="1" dirty="0" err="1"/>
              <a:t>What</a:t>
            </a:r>
            <a:r>
              <a:rPr lang="fr-FR" b="1" dirty="0"/>
              <a:t> </a:t>
            </a:r>
            <a:r>
              <a:rPr lang="fr-FR" b="1" dirty="0" err="1"/>
              <a:t>weapon</a:t>
            </a:r>
            <a:r>
              <a:rPr lang="fr-FR" b="1" dirty="0"/>
              <a:t> </a:t>
            </a:r>
            <a:r>
              <a:rPr lang="fr-FR" b="1" dirty="0" err="1"/>
              <a:t>did</a:t>
            </a:r>
            <a:r>
              <a:rPr lang="fr-FR" b="1" dirty="0"/>
              <a:t> American forces use at Omaha Beach to </a:t>
            </a:r>
            <a:r>
              <a:rPr lang="fr-FR" b="1" dirty="0" err="1"/>
              <a:t>clear</a:t>
            </a:r>
            <a:r>
              <a:rPr lang="fr-FR" b="1" dirty="0"/>
              <a:t> </a:t>
            </a:r>
            <a:r>
              <a:rPr lang="fr-FR" b="1" dirty="0" err="1"/>
              <a:t>paths</a:t>
            </a:r>
            <a:r>
              <a:rPr lang="fr-FR" b="1" dirty="0"/>
              <a:t> </a:t>
            </a:r>
            <a:r>
              <a:rPr lang="fr-FR" b="1" dirty="0" err="1"/>
              <a:t>through</a:t>
            </a:r>
            <a:r>
              <a:rPr lang="fr-FR" b="1" dirty="0"/>
              <a:t> the dense </a:t>
            </a:r>
            <a:r>
              <a:rPr lang="fr-FR" b="1" dirty="0" err="1"/>
              <a:t>beach</a:t>
            </a:r>
            <a:r>
              <a:rPr lang="fr-FR" b="1" dirty="0"/>
              <a:t> obstacles for the </a:t>
            </a:r>
            <a:r>
              <a:rPr lang="fr-FR" b="1" dirty="0" err="1"/>
              <a:t>infantry</a:t>
            </a:r>
            <a:r>
              <a:rPr lang="fr-FR" b="1" dirty="0"/>
              <a:t>?</a:t>
            </a:r>
            <a:br>
              <a:rPr lang="fr-FR" b="1" dirty="0"/>
            </a:br>
            <a:br>
              <a:rPr lang="fr-FR" sz="2400" b="1" dirty="0"/>
            </a:br>
            <a:br>
              <a:rPr lang="fr-FR" sz="2400" b="1" dirty="0"/>
            </a:br>
            <a:r>
              <a:rPr lang="fr-FR" sz="2400" b="1" dirty="0"/>
              <a:t>1) </a:t>
            </a:r>
            <a:r>
              <a:rPr lang="fr-FR" sz="2400" b="1" dirty="0" err="1"/>
              <a:t>sticky</a:t>
            </a:r>
            <a:r>
              <a:rPr lang="fr-FR" sz="2400" b="1" dirty="0"/>
              <a:t> </a:t>
            </a:r>
            <a:r>
              <a:rPr lang="fr-FR" sz="2400" b="1" dirty="0" err="1"/>
              <a:t>bombs</a:t>
            </a:r>
            <a:br>
              <a:rPr lang="fr-FR" sz="2400" b="1" dirty="0"/>
            </a:br>
            <a:r>
              <a:rPr lang="fr-FR" sz="2400" b="1" dirty="0"/>
              <a:t>2) </a:t>
            </a:r>
            <a:r>
              <a:rPr lang="fr-FR" sz="2400" b="1" dirty="0" err="1"/>
              <a:t>bangalore</a:t>
            </a:r>
            <a:r>
              <a:rPr lang="fr-FR" sz="2400" b="1" dirty="0"/>
              <a:t> </a:t>
            </a:r>
            <a:r>
              <a:rPr lang="fr-FR" sz="2400" b="1" dirty="0" err="1"/>
              <a:t>torpedoes</a:t>
            </a:r>
            <a:br>
              <a:rPr lang="fr-FR" sz="2400" b="1" dirty="0"/>
            </a:br>
            <a:r>
              <a:rPr lang="fr-FR" sz="2400" b="1" dirty="0"/>
              <a:t>3) robot tanks</a:t>
            </a:r>
            <a:br>
              <a:rPr lang="fr-FR" sz="2400" b="1" dirty="0"/>
            </a:br>
            <a:r>
              <a:rPr lang="fr-FR" sz="2400" b="1" dirty="0"/>
              <a:t>4) molotov cocktails</a:t>
            </a:r>
          </a:p>
        </p:txBody>
      </p:sp>
      <p:sp>
        <p:nvSpPr>
          <p:cNvPr id="7" name="Rectangle 6">
            <a:extLst>
              <a:ext uri="{FF2B5EF4-FFF2-40B4-BE49-F238E27FC236}">
                <a16:creationId xmlns:a16="http://schemas.microsoft.com/office/drawing/2014/main" id="{DC45F631-1D15-09B1-74DB-1D2EC272D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116AE5D7-8C8D-D96A-8B28-51C76E9A6D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45198BDA-1A01-B710-D6A9-990C4176344E}"/>
              </a:ext>
            </a:extLst>
          </p:cNvPr>
          <p:cNvSpPr txBox="1"/>
          <p:nvPr/>
        </p:nvSpPr>
        <p:spPr>
          <a:xfrm>
            <a:off x="1986455" y="2490952"/>
            <a:ext cx="1681655" cy="369332"/>
          </a:xfrm>
          <a:prstGeom prst="rect">
            <a:avLst/>
          </a:prstGeom>
          <a:noFill/>
        </p:spPr>
        <p:txBody>
          <a:bodyPr wrap="square" rtlCol="0">
            <a:spAutoFit/>
          </a:bodyPr>
          <a:lstStyle/>
          <a:p>
            <a:r>
              <a:rPr lang="fr-FR" dirty="0"/>
              <a:t>Question 9</a:t>
            </a:r>
          </a:p>
        </p:txBody>
      </p:sp>
    </p:spTree>
    <p:extLst>
      <p:ext uri="{BB962C8B-B14F-4D97-AF65-F5344CB8AC3E}">
        <p14:creationId xmlns:p14="http://schemas.microsoft.com/office/powerpoint/2010/main" val="77462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0DC96B-8EBF-DA1E-F8C8-AD33ADF87C5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C28765E-CF8F-8D6F-DA9F-C50924370A42}"/>
              </a:ext>
            </a:extLst>
          </p:cNvPr>
          <p:cNvSpPr>
            <a:spLocks noGrp="1"/>
          </p:cNvSpPr>
          <p:nvPr>
            <p:ph type="ctrTitle"/>
          </p:nvPr>
        </p:nvSpPr>
        <p:spPr>
          <a:xfrm>
            <a:off x="1600200" y="1072055"/>
            <a:ext cx="8991600" cy="4537913"/>
          </a:xfrm>
        </p:spPr>
        <p:txBody>
          <a:bodyPr>
            <a:normAutofit fontScale="90000"/>
          </a:bodyPr>
          <a:lstStyle/>
          <a:p>
            <a:r>
              <a:rPr lang="fr-FR" b="0" i="0" u="none" strike="noStrike" dirty="0">
                <a:solidFill>
                  <a:srgbClr val="333333"/>
                </a:solidFill>
                <a:effectLst/>
                <a:latin typeface="Source Sans Pro" panose="020B0503030403020204" pitchFamily="34" charset="0"/>
              </a:rPr>
              <a:t>Bangalore </a:t>
            </a:r>
            <a:r>
              <a:rPr lang="fr-FR" b="0" i="0" u="none" strike="noStrike" dirty="0" err="1">
                <a:solidFill>
                  <a:srgbClr val="333333"/>
                </a:solidFill>
                <a:effectLst/>
                <a:latin typeface="Source Sans Pro" panose="020B0503030403020204" pitchFamily="34" charset="0"/>
              </a:rPr>
              <a:t>torpedoes</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were</a:t>
            </a:r>
            <a:r>
              <a:rPr lang="fr-FR" b="0" i="0" u="none" strike="noStrike" dirty="0">
                <a:solidFill>
                  <a:srgbClr val="333333"/>
                </a:solidFill>
                <a:effectLst/>
                <a:latin typeface="Source Sans Pro" panose="020B0503030403020204" pitchFamily="34" charset="0"/>
              </a:rPr>
              <a:t> explosive-</a:t>
            </a:r>
            <a:r>
              <a:rPr lang="fr-FR" b="0" i="0" u="none" strike="noStrike" dirty="0" err="1">
                <a:solidFill>
                  <a:srgbClr val="333333"/>
                </a:solidFill>
                <a:effectLst/>
                <a:latin typeface="Source Sans Pro" panose="020B0503030403020204" pitchFamily="34" charset="0"/>
              </a:rPr>
              <a:t>filled</a:t>
            </a:r>
            <a:r>
              <a:rPr lang="fr-FR" b="0" i="0" u="none" strike="noStrike" dirty="0">
                <a:solidFill>
                  <a:srgbClr val="333333"/>
                </a:solidFill>
                <a:effectLst/>
                <a:latin typeface="Source Sans Pro" panose="020B0503030403020204" pitchFamily="34" charset="0"/>
              </a:rPr>
              <a:t> tubes </a:t>
            </a:r>
            <a:r>
              <a:rPr lang="fr-FR" b="0" i="0" u="none" strike="noStrike" dirty="0" err="1">
                <a:solidFill>
                  <a:srgbClr val="333333"/>
                </a:solidFill>
                <a:effectLst/>
                <a:latin typeface="Source Sans Pro" panose="020B0503030403020204" pitchFamily="34" charset="0"/>
              </a:rPr>
              <a:t>that</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could</a:t>
            </a:r>
            <a:r>
              <a:rPr lang="fr-FR" b="0" i="0" u="none" strike="noStrike" dirty="0">
                <a:solidFill>
                  <a:srgbClr val="333333"/>
                </a:solidFill>
                <a:effectLst/>
                <a:latin typeface="Source Sans Pro" panose="020B0503030403020204" pitchFamily="34" charset="0"/>
              </a:rPr>
              <a:t> blast </a:t>
            </a:r>
            <a:r>
              <a:rPr lang="fr-FR" b="0" i="0" u="none" strike="noStrike" dirty="0" err="1">
                <a:solidFill>
                  <a:srgbClr val="333333"/>
                </a:solidFill>
                <a:effectLst/>
                <a:latin typeface="Source Sans Pro" panose="020B0503030403020204" pitchFamily="34" charset="0"/>
              </a:rPr>
              <a:t>paths</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through</a:t>
            </a:r>
            <a:r>
              <a:rPr lang="fr-FR" b="0" i="0" u="none" strike="noStrike" dirty="0">
                <a:solidFill>
                  <a:srgbClr val="333333"/>
                </a:solidFill>
                <a:effectLst/>
                <a:latin typeface="Source Sans Pro" panose="020B0503030403020204" pitchFamily="34" charset="0"/>
              </a:rPr>
              <a:t> the formidable obstacles like mines, </a:t>
            </a:r>
            <a:r>
              <a:rPr lang="fr-FR" b="0" i="0" u="none" strike="noStrike" dirty="0" err="1">
                <a:solidFill>
                  <a:srgbClr val="333333"/>
                </a:solidFill>
                <a:effectLst/>
                <a:latin typeface="Source Sans Pro" panose="020B0503030403020204" pitchFamily="34" charset="0"/>
              </a:rPr>
              <a:t>barbed</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wire</a:t>
            </a:r>
            <a:r>
              <a:rPr lang="fr-FR" b="0" i="0" u="none" strike="noStrike" dirty="0">
                <a:solidFill>
                  <a:srgbClr val="333333"/>
                </a:solidFill>
                <a:effectLst/>
                <a:latin typeface="Source Sans Pro" panose="020B0503030403020204" pitchFamily="34" charset="0"/>
              </a:rPr>
              <a:t>, and </a:t>
            </a:r>
            <a:r>
              <a:rPr lang="fr-FR" b="0" i="0" u="none" strike="noStrike" dirty="0" err="1">
                <a:solidFill>
                  <a:srgbClr val="333333"/>
                </a:solidFill>
                <a:effectLst/>
                <a:latin typeface="Source Sans Pro" panose="020B0503030403020204" pitchFamily="34" charset="0"/>
              </a:rPr>
              <a:t>wooden</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stakes</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that</a:t>
            </a:r>
            <a:r>
              <a:rPr lang="fr-FR" b="0" i="0" u="none" strike="noStrike" dirty="0">
                <a:solidFill>
                  <a:srgbClr val="333333"/>
                </a:solidFill>
                <a:effectLst/>
                <a:latin typeface="Source Sans Pro" panose="020B0503030403020204" pitchFamily="34" charset="0"/>
              </a:rPr>
              <a:t> the </a:t>
            </a:r>
            <a:r>
              <a:rPr lang="fr-FR" b="0" i="0" u="none" strike="noStrike" dirty="0" err="1">
                <a:solidFill>
                  <a:srgbClr val="333333"/>
                </a:solidFill>
                <a:effectLst/>
                <a:latin typeface="Source Sans Pro" panose="020B0503030403020204" pitchFamily="34" charset="0"/>
              </a:rPr>
              <a:t>Germans</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had</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emplaced</a:t>
            </a:r>
            <a:r>
              <a:rPr lang="fr-FR" b="0" i="0" u="none" strike="noStrike" dirty="0">
                <a:solidFill>
                  <a:srgbClr val="333333"/>
                </a:solidFill>
                <a:effectLst/>
                <a:latin typeface="Source Sans Pro" panose="020B0503030403020204" pitchFamily="34" charset="0"/>
              </a:rPr>
              <a:t> on Omaha Beach. This </a:t>
            </a:r>
            <a:r>
              <a:rPr lang="fr-FR" b="0" i="0" u="none" strike="noStrike" dirty="0" err="1">
                <a:solidFill>
                  <a:srgbClr val="333333"/>
                </a:solidFill>
                <a:effectLst/>
                <a:latin typeface="Source Sans Pro" panose="020B0503030403020204" pitchFamily="34" charset="0"/>
              </a:rPr>
              <a:t>allowed</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paths</a:t>
            </a:r>
            <a:r>
              <a:rPr lang="fr-FR" b="0" i="0" u="none" strike="noStrike" dirty="0">
                <a:solidFill>
                  <a:srgbClr val="333333"/>
                </a:solidFill>
                <a:effectLst/>
                <a:latin typeface="Source Sans Pro" panose="020B0503030403020204" pitchFamily="34" charset="0"/>
              </a:rPr>
              <a:t> to </a:t>
            </a:r>
            <a:r>
              <a:rPr lang="fr-FR" b="0" i="0" u="none" strike="noStrike" dirty="0" err="1">
                <a:solidFill>
                  <a:srgbClr val="333333"/>
                </a:solidFill>
                <a:effectLst/>
                <a:latin typeface="Source Sans Pro" panose="020B0503030403020204" pitchFamily="34" charset="0"/>
              </a:rPr>
              <a:t>be</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cleared</a:t>
            </a:r>
            <a:r>
              <a:rPr lang="fr-FR" b="0" i="0" u="none" strike="noStrike" dirty="0">
                <a:solidFill>
                  <a:srgbClr val="333333"/>
                </a:solidFill>
                <a:effectLst/>
                <a:latin typeface="Source Sans Pro" panose="020B0503030403020204" pitchFamily="34" charset="0"/>
              </a:rPr>
              <a:t> for the </a:t>
            </a:r>
            <a:r>
              <a:rPr lang="fr-FR" b="0" i="0" u="none" strike="noStrike" dirty="0" err="1">
                <a:solidFill>
                  <a:srgbClr val="333333"/>
                </a:solidFill>
                <a:effectLst/>
                <a:latin typeface="Source Sans Pro" panose="020B0503030403020204" pitchFamily="34" charset="0"/>
              </a:rPr>
              <a:t>infantry</a:t>
            </a:r>
            <a:r>
              <a:rPr lang="fr-FR" b="0" i="0" u="none" strike="noStrike" dirty="0">
                <a:solidFill>
                  <a:srgbClr val="333333"/>
                </a:solidFill>
                <a:effectLst/>
                <a:latin typeface="Source Sans Pro" panose="020B0503030403020204" pitchFamily="34" charset="0"/>
              </a:rPr>
              <a:t> to </a:t>
            </a:r>
            <a:r>
              <a:rPr lang="fr-FR" b="0" i="0" u="none" strike="noStrike" dirty="0" err="1">
                <a:solidFill>
                  <a:srgbClr val="333333"/>
                </a:solidFill>
                <a:effectLst/>
                <a:latin typeface="Source Sans Pro" panose="020B0503030403020204" pitchFamily="34" charset="0"/>
              </a:rPr>
              <a:t>get</a:t>
            </a:r>
            <a:r>
              <a:rPr lang="fr-FR" b="0" i="0" u="none" strike="noStrike" dirty="0">
                <a:solidFill>
                  <a:srgbClr val="333333"/>
                </a:solidFill>
                <a:effectLst/>
                <a:latin typeface="Source Sans Pro" panose="020B0503030403020204" pitchFamily="34" charset="0"/>
              </a:rPr>
              <a:t> off the </a:t>
            </a:r>
            <a:r>
              <a:rPr lang="fr-FR" b="0" i="0" u="none" strike="noStrike" dirty="0" err="1">
                <a:solidFill>
                  <a:srgbClr val="333333"/>
                </a:solidFill>
                <a:effectLst/>
                <a:latin typeface="Source Sans Pro" panose="020B0503030403020204" pitchFamily="34" charset="0"/>
              </a:rPr>
              <a:t>beach</a:t>
            </a:r>
            <a:r>
              <a:rPr lang="fr-FR" b="0" i="0" u="none" strike="noStrike" dirty="0">
                <a:solidFill>
                  <a:srgbClr val="333333"/>
                </a:solidFill>
                <a:effectLst/>
                <a:latin typeface="Source Sans Pro" panose="020B0503030403020204" pitchFamily="34" charset="0"/>
              </a:rPr>
              <a:t>.</a:t>
            </a:r>
            <a:endParaRPr lang="fr-FR" dirty="0"/>
          </a:p>
        </p:txBody>
      </p:sp>
    </p:spTree>
    <p:extLst>
      <p:ext uri="{BB962C8B-B14F-4D97-AF65-F5344CB8AC3E}">
        <p14:creationId xmlns:p14="http://schemas.microsoft.com/office/powerpoint/2010/main" val="1633288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a:extLst>
            <a:ext uri="{FF2B5EF4-FFF2-40B4-BE49-F238E27FC236}">
              <a16:creationId xmlns:a16="http://schemas.microsoft.com/office/drawing/2014/main" id="{31052602-343A-D0CA-3B63-4DFFBEFF1AA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5094FA6-D569-C8DD-8237-DB173334B8DB}"/>
              </a:ext>
            </a:extLst>
          </p:cNvPr>
          <p:cNvSpPr>
            <a:spLocks noGrp="1"/>
          </p:cNvSpPr>
          <p:nvPr>
            <p:ph type="ctrTitle"/>
          </p:nvPr>
        </p:nvSpPr>
        <p:spPr>
          <a:xfrm>
            <a:off x="5307724" y="988741"/>
            <a:ext cx="6079620" cy="4880518"/>
          </a:xfrm>
          <a:noFill/>
          <a:ln>
            <a:noFill/>
          </a:ln>
        </p:spPr>
        <p:txBody>
          <a:bodyPr wrap="square">
            <a:normAutofit/>
          </a:bodyPr>
          <a:lstStyle/>
          <a:p>
            <a:pPr algn="l"/>
            <a:r>
              <a:rPr lang="fr-FR" b="1" dirty="0" err="1"/>
              <a:t>What</a:t>
            </a:r>
            <a:r>
              <a:rPr lang="fr-FR" b="1" dirty="0"/>
              <a:t> </a:t>
            </a:r>
            <a:r>
              <a:rPr lang="fr-FR" b="1" dirty="0" err="1"/>
              <a:t>was</a:t>
            </a:r>
            <a:r>
              <a:rPr lang="fr-FR" b="1" dirty="0"/>
              <a:t> the </a:t>
            </a:r>
            <a:r>
              <a:rPr lang="fr-FR" b="1" dirty="0" err="1"/>
              <a:t>codename</a:t>
            </a:r>
            <a:r>
              <a:rPr lang="fr-FR" b="1" dirty="0"/>
              <a:t> for the </a:t>
            </a:r>
            <a:r>
              <a:rPr lang="fr-FR" b="1" dirty="0" err="1"/>
              <a:t>Allied</a:t>
            </a:r>
            <a:r>
              <a:rPr lang="fr-FR" b="1" dirty="0"/>
              <a:t> invasion of Normandy on June 6, 1944?</a:t>
            </a:r>
            <a:br>
              <a:rPr lang="fr-FR" b="1" dirty="0"/>
            </a:br>
            <a:endParaRPr lang="fr-FR" sz="4100" dirty="0">
              <a:solidFill>
                <a:schemeClr val="tx1"/>
              </a:solidFill>
            </a:endParaRPr>
          </a:p>
        </p:txBody>
      </p:sp>
      <p:sp>
        <p:nvSpPr>
          <p:cNvPr id="7" name="Rectangle 6">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65CFD21A-619D-3493-02DD-8CA3F2DA20EA}"/>
              </a:ext>
            </a:extLst>
          </p:cNvPr>
          <p:cNvSpPr txBox="1"/>
          <p:nvPr/>
        </p:nvSpPr>
        <p:spPr>
          <a:xfrm>
            <a:off x="1986455" y="2490952"/>
            <a:ext cx="1681655" cy="369332"/>
          </a:xfrm>
          <a:prstGeom prst="rect">
            <a:avLst/>
          </a:prstGeom>
          <a:noFill/>
        </p:spPr>
        <p:txBody>
          <a:bodyPr wrap="square" rtlCol="0">
            <a:spAutoFit/>
          </a:bodyPr>
          <a:lstStyle/>
          <a:p>
            <a:r>
              <a:rPr lang="fr-FR" dirty="0"/>
              <a:t>Question 1</a:t>
            </a:r>
          </a:p>
        </p:txBody>
      </p:sp>
    </p:spTree>
    <p:extLst>
      <p:ext uri="{BB962C8B-B14F-4D97-AF65-F5344CB8AC3E}">
        <p14:creationId xmlns:p14="http://schemas.microsoft.com/office/powerpoint/2010/main" val="386039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a:extLst>
            <a:ext uri="{FF2B5EF4-FFF2-40B4-BE49-F238E27FC236}">
              <a16:creationId xmlns:a16="http://schemas.microsoft.com/office/drawing/2014/main" id="{8B11785B-FAE6-0908-FAAF-80C87F9536F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338B286-8803-8921-7B50-8E9BF988DBAC}"/>
              </a:ext>
            </a:extLst>
          </p:cNvPr>
          <p:cNvSpPr>
            <a:spLocks noGrp="1"/>
          </p:cNvSpPr>
          <p:nvPr>
            <p:ph type="ctrTitle"/>
          </p:nvPr>
        </p:nvSpPr>
        <p:spPr>
          <a:xfrm>
            <a:off x="4761187" y="988741"/>
            <a:ext cx="7336220" cy="4880518"/>
          </a:xfrm>
          <a:noFill/>
          <a:ln>
            <a:noFill/>
          </a:ln>
        </p:spPr>
        <p:txBody>
          <a:bodyPr wrap="square">
            <a:noAutofit/>
          </a:bodyPr>
          <a:lstStyle/>
          <a:p>
            <a:r>
              <a:rPr lang="fr-FR" dirty="0" err="1"/>
              <a:t>What</a:t>
            </a:r>
            <a:r>
              <a:rPr lang="fr-FR" dirty="0"/>
              <a:t> </a:t>
            </a:r>
            <a:r>
              <a:rPr lang="fr-FR" dirty="0" err="1"/>
              <a:t>does</a:t>
            </a:r>
            <a:r>
              <a:rPr lang="fr-FR" dirty="0"/>
              <a:t> the D in D-Day stand for?</a:t>
            </a:r>
            <a:br>
              <a:rPr lang="fr-FR" sz="2400" b="1" dirty="0"/>
            </a:br>
            <a:br>
              <a:rPr lang="fr-FR" sz="2400" b="1" dirty="0"/>
            </a:br>
            <a:r>
              <a:rPr lang="fr-FR" sz="2400" b="1" dirty="0"/>
              <a:t>1) Day</a:t>
            </a:r>
            <a:br>
              <a:rPr lang="fr-FR" sz="2400" b="1" dirty="0"/>
            </a:br>
            <a:r>
              <a:rPr lang="fr-FR" sz="2400" b="1" dirty="0"/>
              <a:t>2) </a:t>
            </a:r>
            <a:r>
              <a:rPr lang="fr-FR" sz="2400" b="1" dirty="0" err="1"/>
              <a:t>departure</a:t>
            </a:r>
            <a:br>
              <a:rPr lang="fr-FR" sz="2400" b="1" dirty="0"/>
            </a:br>
            <a:r>
              <a:rPr lang="fr-FR" sz="2400" b="1" dirty="0"/>
              <a:t>3) </a:t>
            </a:r>
            <a:r>
              <a:rPr lang="fr-FR" sz="2400" b="1" dirty="0" err="1"/>
              <a:t>decision</a:t>
            </a:r>
            <a:br>
              <a:rPr lang="fr-FR" sz="2400" b="1" dirty="0"/>
            </a:br>
            <a:r>
              <a:rPr lang="fr-FR" sz="2400" b="1" dirty="0"/>
              <a:t>4) </a:t>
            </a:r>
            <a:r>
              <a:rPr lang="fr-FR" sz="2400" b="1" dirty="0" err="1"/>
              <a:t>doom</a:t>
            </a:r>
            <a:endParaRPr lang="fr-FR" sz="2400" b="1" dirty="0"/>
          </a:p>
        </p:txBody>
      </p:sp>
      <p:sp>
        <p:nvSpPr>
          <p:cNvPr id="7" name="Rectangle 6">
            <a:extLst>
              <a:ext uri="{FF2B5EF4-FFF2-40B4-BE49-F238E27FC236}">
                <a16:creationId xmlns:a16="http://schemas.microsoft.com/office/drawing/2014/main" id="{43063D1B-A434-58AC-F1E8-0E0DED9020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23504363-DCFA-E158-A32C-E72F0A03D5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74740B1F-3B61-7007-0593-F5AA39225ACF}"/>
              </a:ext>
            </a:extLst>
          </p:cNvPr>
          <p:cNvSpPr txBox="1"/>
          <p:nvPr/>
        </p:nvSpPr>
        <p:spPr>
          <a:xfrm>
            <a:off x="1986455" y="2490952"/>
            <a:ext cx="1681655" cy="369332"/>
          </a:xfrm>
          <a:prstGeom prst="rect">
            <a:avLst/>
          </a:prstGeom>
          <a:noFill/>
        </p:spPr>
        <p:txBody>
          <a:bodyPr wrap="square" rtlCol="0">
            <a:spAutoFit/>
          </a:bodyPr>
          <a:lstStyle/>
          <a:p>
            <a:r>
              <a:rPr lang="fr-FR" dirty="0"/>
              <a:t>Question 10</a:t>
            </a:r>
          </a:p>
        </p:txBody>
      </p:sp>
    </p:spTree>
    <p:extLst>
      <p:ext uri="{BB962C8B-B14F-4D97-AF65-F5344CB8AC3E}">
        <p14:creationId xmlns:p14="http://schemas.microsoft.com/office/powerpoint/2010/main" val="253629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439D4-60BD-DE59-2987-A0C54975132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AA69DD4-6596-27E2-947E-096D88EF007E}"/>
              </a:ext>
            </a:extLst>
          </p:cNvPr>
          <p:cNvSpPr>
            <a:spLocks noGrp="1"/>
          </p:cNvSpPr>
          <p:nvPr>
            <p:ph type="ctrTitle"/>
          </p:nvPr>
        </p:nvSpPr>
        <p:spPr>
          <a:xfrm>
            <a:off x="1600200" y="1072055"/>
            <a:ext cx="8991600" cy="4537913"/>
          </a:xfrm>
        </p:spPr>
        <p:txBody>
          <a:bodyPr>
            <a:normAutofit/>
          </a:bodyPr>
          <a:lstStyle/>
          <a:p>
            <a:r>
              <a:rPr lang="fr-FR" b="0" i="0" u="none" strike="noStrike" dirty="0">
                <a:solidFill>
                  <a:srgbClr val="2C2C2C"/>
                </a:solidFill>
                <a:effectLst/>
                <a:latin typeface="Heebo" panose="020F0502020204030204" pitchFamily="34" charset="0"/>
              </a:rPr>
              <a:t>The </a:t>
            </a:r>
            <a:r>
              <a:rPr lang="fr-FR" b="0" i="0" u="none" strike="noStrike" dirty="0" err="1">
                <a:solidFill>
                  <a:srgbClr val="2C2C2C"/>
                </a:solidFill>
                <a:effectLst/>
                <a:latin typeface="Heebo" panose="020F0502020204030204" pitchFamily="34" charset="0"/>
              </a:rPr>
              <a:t>term</a:t>
            </a:r>
            <a:r>
              <a:rPr lang="fr-FR" b="0" i="0" u="none" strike="noStrike" dirty="0">
                <a:solidFill>
                  <a:srgbClr val="2C2C2C"/>
                </a:solidFill>
                <a:effectLst/>
                <a:latin typeface="Heebo" panose="020F0502020204030204" pitchFamily="34" charset="0"/>
              </a:rPr>
              <a:t> D-Day </a:t>
            </a:r>
            <a:r>
              <a:rPr lang="fr-FR" b="0" i="0" u="none" strike="noStrike" dirty="0" err="1">
                <a:solidFill>
                  <a:srgbClr val="2C2C2C"/>
                </a:solidFill>
                <a:effectLst/>
                <a:latin typeface="Heebo" panose="020F0502020204030204" pitchFamily="34" charset="0"/>
              </a:rPr>
              <a:t>is</a:t>
            </a:r>
            <a:r>
              <a:rPr lang="fr-FR" b="0" i="0" u="none" strike="noStrike" dirty="0">
                <a:solidFill>
                  <a:srgbClr val="2C2C2C"/>
                </a:solidFill>
                <a:effectLst/>
                <a:latin typeface="Heebo" panose="020F0502020204030204" pitchFamily="34" charset="0"/>
              </a:rPr>
              <a:t> </a:t>
            </a:r>
            <a:r>
              <a:rPr lang="fr-FR" b="0" i="0" u="none" strike="noStrike" dirty="0" err="1">
                <a:solidFill>
                  <a:srgbClr val="2C2C2C"/>
                </a:solidFill>
                <a:effectLst/>
                <a:latin typeface="Heebo" panose="020F0502020204030204" pitchFamily="34" charset="0"/>
              </a:rPr>
              <a:t>used</a:t>
            </a:r>
            <a:r>
              <a:rPr lang="fr-FR" b="0" i="0" u="none" strike="noStrike" dirty="0">
                <a:solidFill>
                  <a:srgbClr val="2C2C2C"/>
                </a:solidFill>
                <a:effectLst/>
                <a:latin typeface="Heebo" panose="020F0502020204030204" pitchFamily="34" charset="0"/>
              </a:rPr>
              <a:t> by the </a:t>
            </a:r>
            <a:r>
              <a:rPr lang="fr-FR" b="0" i="0" u="none" strike="noStrike" dirty="0" err="1">
                <a:solidFill>
                  <a:srgbClr val="2C2C2C"/>
                </a:solidFill>
                <a:effectLst/>
                <a:latin typeface="Heebo" panose="020F0502020204030204" pitchFamily="34" charset="0"/>
              </a:rPr>
              <a:t>Armed</a:t>
            </a:r>
            <a:r>
              <a:rPr lang="fr-FR" b="0" i="0" u="none" strike="noStrike" dirty="0">
                <a:solidFill>
                  <a:srgbClr val="2C2C2C"/>
                </a:solidFill>
                <a:effectLst/>
                <a:latin typeface="Heebo" panose="020F0502020204030204" pitchFamily="34" charset="0"/>
              </a:rPr>
              <a:t> Forces to </a:t>
            </a:r>
            <a:r>
              <a:rPr lang="fr-FR" b="0" i="0" u="none" strike="noStrike" dirty="0" err="1">
                <a:solidFill>
                  <a:srgbClr val="2C2C2C"/>
                </a:solidFill>
                <a:effectLst/>
                <a:latin typeface="Heebo" panose="020F0502020204030204" pitchFamily="34" charset="0"/>
              </a:rPr>
              <a:t>denote</a:t>
            </a:r>
            <a:r>
              <a:rPr lang="fr-FR" b="0" i="0" u="none" strike="noStrike" dirty="0">
                <a:solidFill>
                  <a:srgbClr val="2C2C2C"/>
                </a:solidFill>
                <a:effectLst/>
                <a:latin typeface="Heebo" panose="020F0502020204030204" pitchFamily="34" charset="0"/>
              </a:rPr>
              <a:t> the start of an </a:t>
            </a:r>
            <a:r>
              <a:rPr lang="fr-FR" b="0" i="0" u="none" strike="noStrike" dirty="0" err="1">
                <a:solidFill>
                  <a:srgbClr val="2C2C2C"/>
                </a:solidFill>
                <a:effectLst/>
                <a:latin typeface="Heebo" panose="020F0502020204030204" pitchFamily="34" charset="0"/>
              </a:rPr>
              <a:t>operation</a:t>
            </a:r>
            <a:r>
              <a:rPr lang="fr-FR" b="0" i="0" u="none" strike="noStrike" dirty="0">
                <a:solidFill>
                  <a:srgbClr val="2C2C2C"/>
                </a:solidFill>
                <a:effectLst/>
                <a:latin typeface="Heebo" panose="020F0502020204030204" pitchFamily="34" charset="0"/>
              </a:rPr>
              <a:t>, but the </a:t>
            </a:r>
            <a:r>
              <a:rPr lang="fr-FR" b="0" i="0" u="none" strike="noStrike" dirty="0" err="1">
                <a:solidFill>
                  <a:srgbClr val="2C2C2C"/>
                </a:solidFill>
                <a:effectLst/>
                <a:latin typeface="Heebo" panose="020F0502020204030204" pitchFamily="34" charset="0"/>
              </a:rPr>
              <a:t>letter</a:t>
            </a:r>
            <a:r>
              <a:rPr lang="fr-FR" b="0" i="0" u="none" strike="noStrike" dirty="0">
                <a:solidFill>
                  <a:srgbClr val="2C2C2C"/>
                </a:solidFill>
                <a:effectLst/>
                <a:latin typeface="Heebo" panose="020F0502020204030204" pitchFamily="34" charset="0"/>
              </a:rPr>
              <a:t> D stands for Day, </a:t>
            </a:r>
            <a:r>
              <a:rPr lang="fr-FR" b="0" i="0" u="none" strike="noStrike" dirty="0" err="1">
                <a:solidFill>
                  <a:srgbClr val="2C2C2C"/>
                </a:solidFill>
                <a:effectLst/>
                <a:latin typeface="Heebo" panose="020F0502020204030204" pitchFamily="34" charset="0"/>
              </a:rPr>
              <a:t>so</a:t>
            </a:r>
            <a:r>
              <a:rPr lang="fr-FR" b="0" i="0" u="none" strike="noStrike" dirty="0">
                <a:solidFill>
                  <a:srgbClr val="2C2C2C"/>
                </a:solidFill>
                <a:effectLst/>
                <a:latin typeface="Heebo" panose="020F0502020204030204" pitchFamily="34" charset="0"/>
              </a:rPr>
              <a:t> in essence </a:t>
            </a:r>
            <a:r>
              <a:rPr lang="fr-FR" b="0" i="0" u="none" strike="noStrike" dirty="0" err="1">
                <a:solidFill>
                  <a:srgbClr val="2C2C2C"/>
                </a:solidFill>
                <a:effectLst/>
                <a:latin typeface="Heebo" panose="020F0502020204030204" pitchFamily="34" charset="0"/>
              </a:rPr>
              <a:t>it</a:t>
            </a:r>
            <a:r>
              <a:rPr lang="fr-FR" b="0" i="0" u="none" strike="noStrike" dirty="0">
                <a:solidFill>
                  <a:srgbClr val="2C2C2C"/>
                </a:solidFill>
                <a:effectLst/>
                <a:latin typeface="Heebo" panose="020F0502020204030204" pitchFamily="34" charset="0"/>
              </a:rPr>
              <a:t> </a:t>
            </a:r>
            <a:r>
              <a:rPr lang="fr-FR" b="0" i="0" u="none" strike="noStrike" dirty="0" err="1">
                <a:solidFill>
                  <a:srgbClr val="2C2C2C"/>
                </a:solidFill>
                <a:effectLst/>
                <a:latin typeface="Heebo" panose="020F0502020204030204" pitchFamily="34" charset="0"/>
              </a:rPr>
              <a:t>is</a:t>
            </a:r>
            <a:r>
              <a:rPr lang="fr-FR" b="0" i="0" u="none" strike="noStrike" dirty="0">
                <a:solidFill>
                  <a:srgbClr val="2C2C2C"/>
                </a:solidFill>
                <a:effectLst/>
                <a:latin typeface="Heebo" panose="020F0502020204030204" pitchFamily="34" charset="0"/>
              </a:rPr>
              <a:t> Day Day.</a:t>
            </a:r>
            <a:endParaRPr lang="fr-FR" dirty="0"/>
          </a:p>
        </p:txBody>
      </p:sp>
    </p:spTree>
    <p:extLst>
      <p:ext uri="{BB962C8B-B14F-4D97-AF65-F5344CB8AC3E}">
        <p14:creationId xmlns:p14="http://schemas.microsoft.com/office/powerpoint/2010/main" val="4068361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a:extLst>
            <a:ext uri="{FF2B5EF4-FFF2-40B4-BE49-F238E27FC236}">
              <a16:creationId xmlns:a16="http://schemas.microsoft.com/office/drawing/2014/main" id="{1AAC01A4-DAEE-1E82-A936-3E0C127D9E2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10816C3-F214-B8F4-A7E5-8B5F7F716506}"/>
              </a:ext>
            </a:extLst>
          </p:cNvPr>
          <p:cNvSpPr>
            <a:spLocks noGrp="1"/>
          </p:cNvSpPr>
          <p:nvPr>
            <p:ph type="ctrTitle"/>
          </p:nvPr>
        </p:nvSpPr>
        <p:spPr>
          <a:xfrm>
            <a:off x="4761187" y="988741"/>
            <a:ext cx="7336220" cy="4880518"/>
          </a:xfrm>
          <a:noFill/>
          <a:ln>
            <a:noFill/>
          </a:ln>
        </p:spPr>
        <p:txBody>
          <a:bodyPr wrap="square">
            <a:noAutofit/>
          </a:bodyPr>
          <a:lstStyle/>
          <a:p>
            <a:r>
              <a:rPr lang="fr-FR" dirty="0" err="1"/>
              <a:t>What</a:t>
            </a:r>
            <a:r>
              <a:rPr lang="fr-FR" dirty="0"/>
              <a:t> </a:t>
            </a:r>
            <a:r>
              <a:rPr lang="fr-FR" dirty="0" err="1"/>
              <a:t>was</a:t>
            </a:r>
            <a:r>
              <a:rPr lang="fr-FR" dirty="0"/>
              <a:t> the official </a:t>
            </a:r>
            <a:r>
              <a:rPr lang="fr-FR" dirty="0" err="1"/>
              <a:t>name</a:t>
            </a:r>
            <a:r>
              <a:rPr lang="fr-FR" dirty="0"/>
              <a:t> of the D-Day invasion?</a:t>
            </a:r>
            <a:br>
              <a:rPr lang="fr-FR" sz="2400" b="1" dirty="0"/>
            </a:br>
            <a:br>
              <a:rPr lang="fr-FR" sz="2400" b="1" dirty="0"/>
            </a:br>
            <a:r>
              <a:rPr lang="fr-FR" sz="2400" b="1" dirty="0"/>
              <a:t>1) OPERATION POSEIDON</a:t>
            </a:r>
            <a:br>
              <a:rPr lang="fr-FR" sz="2400" b="1" dirty="0"/>
            </a:br>
            <a:r>
              <a:rPr lang="fr-FR" sz="2400" b="1" dirty="0"/>
              <a:t>2) OPERATION NEPTUNE</a:t>
            </a:r>
            <a:br>
              <a:rPr lang="fr-FR" sz="2400" b="1" dirty="0"/>
            </a:br>
            <a:r>
              <a:rPr lang="fr-FR" sz="2400" b="1" dirty="0"/>
              <a:t>3) </a:t>
            </a:r>
            <a:r>
              <a:rPr lang="fr-FR" sz="2400" b="1" dirty="0" err="1"/>
              <a:t>OPERATIOn</a:t>
            </a:r>
            <a:r>
              <a:rPr lang="fr-FR" sz="2400" b="1" dirty="0"/>
              <a:t> OCEANUS</a:t>
            </a:r>
            <a:br>
              <a:rPr lang="fr-FR" sz="2400" b="1" dirty="0"/>
            </a:br>
            <a:endParaRPr lang="fr-FR" sz="2400" b="1" dirty="0"/>
          </a:p>
        </p:txBody>
      </p:sp>
      <p:sp>
        <p:nvSpPr>
          <p:cNvPr id="7" name="Rectangle 6">
            <a:extLst>
              <a:ext uri="{FF2B5EF4-FFF2-40B4-BE49-F238E27FC236}">
                <a16:creationId xmlns:a16="http://schemas.microsoft.com/office/drawing/2014/main" id="{56105732-0E8F-C319-16F6-4C47C341F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2855733A-79C0-E46B-6BB2-9E4E8E92E2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9FE97087-AC06-E5BA-E633-CE3531840723}"/>
              </a:ext>
            </a:extLst>
          </p:cNvPr>
          <p:cNvSpPr txBox="1"/>
          <p:nvPr/>
        </p:nvSpPr>
        <p:spPr>
          <a:xfrm>
            <a:off x="1986455" y="2490952"/>
            <a:ext cx="1681655" cy="369332"/>
          </a:xfrm>
          <a:prstGeom prst="rect">
            <a:avLst/>
          </a:prstGeom>
          <a:noFill/>
        </p:spPr>
        <p:txBody>
          <a:bodyPr wrap="square" rtlCol="0">
            <a:spAutoFit/>
          </a:bodyPr>
          <a:lstStyle/>
          <a:p>
            <a:r>
              <a:rPr lang="fr-FR" dirty="0"/>
              <a:t>Question 11</a:t>
            </a:r>
          </a:p>
        </p:txBody>
      </p:sp>
    </p:spTree>
    <p:extLst>
      <p:ext uri="{BB962C8B-B14F-4D97-AF65-F5344CB8AC3E}">
        <p14:creationId xmlns:p14="http://schemas.microsoft.com/office/powerpoint/2010/main" val="30468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C1908D-51C6-6010-EB75-2EA92226AA9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9C8A4D0-68A3-2BD0-6CA7-90BFC5787BB4}"/>
              </a:ext>
            </a:extLst>
          </p:cNvPr>
          <p:cNvSpPr>
            <a:spLocks noGrp="1"/>
          </p:cNvSpPr>
          <p:nvPr>
            <p:ph type="ctrTitle"/>
          </p:nvPr>
        </p:nvSpPr>
        <p:spPr>
          <a:xfrm>
            <a:off x="1600200" y="1072055"/>
            <a:ext cx="8991600" cy="4537913"/>
          </a:xfrm>
        </p:spPr>
        <p:txBody>
          <a:bodyPr>
            <a:normAutofit/>
          </a:bodyPr>
          <a:lstStyle/>
          <a:p>
            <a:r>
              <a:rPr lang="fr-FR" b="0" i="0" u="none" strike="noStrike" dirty="0" err="1">
                <a:solidFill>
                  <a:srgbClr val="2C2C2C"/>
                </a:solidFill>
                <a:effectLst/>
                <a:latin typeface="Heebo" pitchFamily="2" charset="-79"/>
                <a:cs typeface="Heebo" pitchFamily="2" charset="-79"/>
              </a:rPr>
              <a:t>While</a:t>
            </a:r>
            <a:r>
              <a:rPr lang="fr-FR" b="0" i="0" u="none" strike="noStrike" dirty="0">
                <a:solidFill>
                  <a:srgbClr val="2C2C2C"/>
                </a:solidFill>
                <a:effectLst/>
                <a:latin typeface="Heebo" pitchFamily="2" charset="-79"/>
                <a:cs typeface="Heebo" pitchFamily="2" charset="-79"/>
              </a:rPr>
              <a:t> D-Day </a:t>
            </a:r>
            <a:r>
              <a:rPr lang="fr-FR" b="0" i="0" u="none" strike="noStrike" dirty="0" err="1">
                <a:solidFill>
                  <a:srgbClr val="2C2C2C"/>
                </a:solidFill>
                <a:effectLst/>
                <a:latin typeface="Heebo" pitchFamily="2" charset="-79"/>
                <a:cs typeface="Heebo" pitchFamily="2" charset="-79"/>
              </a:rPr>
              <a:t>was</a:t>
            </a:r>
            <a:r>
              <a:rPr lang="fr-FR" b="0" i="0" u="none" strike="noStrike" dirty="0">
                <a:solidFill>
                  <a:srgbClr val="2C2C2C"/>
                </a:solidFill>
                <a:effectLst/>
                <a:latin typeface="Heebo" pitchFamily="2" charset="-79"/>
                <a:cs typeface="Heebo" pitchFamily="2" charset="-79"/>
              </a:rPr>
              <a:t> part of the </a:t>
            </a:r>
            <a:r>
              <a:rPr lang="fr-FR" b="0" i="0" u="none" strike="noStrike" dirty="0" err="1">
                <a:solidFill>
                  <a:srgbClr val="2C2C2C"/>
                </a:solidFill>
                <a:effectLst/>
                <a:latin typeface="Heebo" pitchFamily="2" charset="-79"/>
                <a:cs typeface="Heebo" pitchFamily="2" charset="-79"/>
              </a:rPr>
              <a:t>wider</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Operation</a:t>
            </a:r>
            <a:r>
              <a:rPr lang="fr-FR" b="0" i="0" u="none" strike="noStrike" dirty="0">
                <a:solidFill>
                  <a:srgbClr val="2C2C2C"/>
                </a:solidFill>
                <a:effectLst/>
                <a:latin typeface="Heebo" pitchFamily="2" charset="-79"/>
                <a:cs typeface="Heebo" pitchFamily="2" charset="-79"/>
              </a:rPr>
              <a:t> Overlord, the Normandy Landings </a:t>
            </a:r>
            <a:r>
              <a:rPr lang="fr-FR" b="0" i="0" u="none" strike="noStrike" dirty="0" err="1">
                <a:solidFill>
                  <a:srgbClr val="2C2C2C"/>
                </a:solidFill>
                <a:effectLst/>
                <a:latin typeface="Heebo" pitchFamily="2" charset="-79"/>
                <a:cs typeface="Heebo" pitchFamily="2" charset="-79"/>
              </a:rPr>
              <a:t>were</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given</a:t>
            </a:r>
            <a:r>
              <a:rPr lang="fr-FR" b="0" i="0" u="none" strike="noStrike" dirty="0">
                <a:solidFill>
                  <a:srgbClr val="2C2C2C"/>
                </a:solidFill>
                <a:effectLst/>
                <a:latin typeface="Heebo" pitchFamily="2" charset="-79"/>
                <a:cs typeface="Heebo" pitchFamily="2" charset="-79"/>
              </a:rPr>
              <a:t> the </a:t>
            </a:r>
            <a:r>
              <a:rPr lang="fr-FR" b="0" i="0" u="none" strike="noStrike" dirty="0" err="1">
                <a:solidFill>
                  <a:srgbClr val="2C2C2C"/>
                </a:solidFill>
                <a:effectLst/>
                <a:latin typeface="Heebo" pitchFamily="2" charset="-79"/>
                <a:cs typeface="Heebo" pitchFamily="2" charset="-79"/>
              </a:rPr>
              <a:t>specific</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codename</a:t>
            </a:r>
            <a:r>
              <a:rPr lang="fr-FR" b="0" i="0" u="none" strike="noStrike" dirty="0">
                <a:solidFill>
                  <a:srgbClr val="2C2C2C"/>
                </a:solidFill>
                <a:effectLst/>
                <a:latin typeface="Heebo" pitchFamily="2" charset="-79"/>
                <a:cs typeface="Heebo" pitchFamily="2" charset="-79"/>
              </a:rPr>
              <a:t> of </a:t>
            </a:r>
            <a:r>
              <a:rPr lang="fr-FR" b="0" i="0" u="none" strike="noStrike" dirty="0" err="1">
                <a:solidFill>
                  <a:srgbClr val="2C2C2C"/>
                </a:solidFill>
                <a:effectLst/>
                <a:latin typeface="Heebo" pitchFamily="2" charset="-79"/>
                <a:cs typeface="Heebo" pitchFamily="2" charset="-79"/>
              </a:rPr>
              <a:t>Operation</a:t>
            </a:r>
            <a:r>
              <a:rPr lang="fr-FR" b="0" i="0" u="none" strike="noStrike" dirty="0">
                <a:solidFill>
                  <a:srgbClr val="2C2C2C"/>
                </a:solidFill>
                <a:effectLst/>
                <a:latin typeface="Heebo" pitchFamily="2" charset="-79"/>
                <a:cs typeface="Heebo" pitchFamily="2" charset="-79"/>
              </a:rPr>
              <a:t> Neptune.</a:t>
            </a:r>
            <a:endParaRPr lang="fr-FR" dirty="0"/>
          </a:p>
        </p:txBody>
      </p:sp>
    </p:spTree>
    <p:extLst>
      <p:ext uri="{BB962C8B-B14F-4D97-AF65-F5344CB8AC3E}">
        <p14:creationId xmlns:p14="http://schemas.microsoft.com/office/powerpoint/2010/main" val="30939410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a:extLst>
            <a:ext uri="{FF2B5EF4-FFF2-40B4-BE49-F238E27FC236}">
              <a16:creationId xmlns:a16="http://schemas.microsoft.com/office/drawing/2014/main" id="{5B8DDB96-5FED-9242-0CE6-7DDEE7305CE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B3FF6F3-7E9C-3CE4-E6E2-B9EFCBAA6F71}"/>
              </a:ext>
            </a:extLst>
          </p:cNvPr>
          <p:cNvSpPr>
            <a:spLocks noGrp="1"/>
          </p:cNvSpPr>
          <p:nvPr>
            <p:ph type="ctrTitle"/>
          </p:nvPr>
        </p:nvSpPr>
        <p:spPr>
          <a:xfrm>
            <a:off x="4761187" y="988741"/>
            <a:ext cx="7336220" cy="4880518"/>
          </a:xfrm>
          <a:noFill/>
          <a:ln>
            <a:noFill/>
          </a:ln>
        </p:spPr>
        <p:txBody>
          <a:bodyPr wrap="square">
            <a:noAutofit/>
          </a:bodyPr>
          <a:lstStyle/>
          <a:p>
            <a:r>
              <a:rPr lang="fr-FR" dirty="0"/>
              <a:t>All documents </a:t>
            </a:r>
            <a:r>
              <a:rPr lang="fr-FR" dirty="0" err="1"/>
              <a:t>related</a:t>
            </a:r>
            <a:r>
              <a:rPr lang="fr-FR" dirty="0"/>
              <a:t> to the Normandy Landings </a:t>
            </a:r>
            <a:r>
              <a:rPr lang="fr-FR" dirty="0" err="1"/>
              <a:t>were</a:t>
            </a:r>
            <a:r>
              <a:rPr lang="fr-FR" dirty="0"/>
              <a:t> </a:t>
            </a:r>
            <a:r>
              <a:rPr lang="fr-FR" dirty="0" err="1"/>
              <a:t>designated</a:t>
            </a:r>
            <a:r>
              <a:rPr lang="fr-FR" dirty="0"/>
              <a:t> </a:t>
            </a:r>
            <a:r>
              <a:rPr lang="fr-FR" dirty="0" err="1"/>
              <a:t>with</a:t>
            </a:r>
            <a:r>
              <a:rPr lang="fr-FR" dirty="0"/>
              <a:t> </a:t>
            </a:r>
            <a:r>
              <a:rPr lang="fr-FR" dirty="0" err="1"/>
              <a:t>such</a:t>
            </a:r>
            <a:r>
              <a:rPr lang="fr-FR" dirty="0"/>
              <a:t> high </a:t>
            </a:r>
            <a:r>
              <a:rPr lang="fr-FR" dirty="0" err="1"/>
              <a:t>security</a:t>
            </a:r>
            <a:r>
              <a:rPr lang="fr-FR" dirty="0"/>
              <a:t> </a:t>
            </a:r>
            <a:r>
              <a:rPr lang="fr-FR" dirty="0" err="1"/>
              <a:t>they</a:t>
            </a:r>
            <a:r>
              <a:rPr lang="fr-FR" dirty="0"/>
              <a:t> </a:t>
            </a:r>
            <a:r>
              <a:rPr lang="fr-FR" dirty="0" err="1"/>
              <a:t>were</a:t>
            </a:r>
            <a:r>
              <a:rPr lang="fr-FR" dirty="0"/>
              <a:t> </a:t>
            </a:r>
            <a:r>
              <a:rPr lang="fr-FR" dirty="0" err="1"/>
              <a:t>classified</a:t>
            </a:r>
            <a:r>
              <a:rPr lang="fr-FR" dirty="0"/>
              <a:t> – </a:t>
            </a:r>
            <a:r>
              <a:rPr lang="fr-FR" dirty="0" err="1"/>
              <a:t>under</a:t>
            </a:r>
            <a:r>
              <a:rPr lang="fr-FR" dirty="0"/>
              <a:t> </a:t>
            </a:r>
            <a:r>
              <a:rPr lang="fr-FR" dirty="0" err="1"/>
              <a:t>what</a:t>
            </a:r>
            <a:r>
              <a:rPr lang="fr-FR" dirty="0"/>
              <a:t> </a:t>
            </a:r>
            <a:r>
              <a:rPr lang="fr-FR" dirty="0" err="1"/>
              <a:t>name</a:t>
            </a:r>
            <a:r>
              <a:rPr lang="fr-FR" dirty="0"/>
              <a:t>?</a:t>
            </a:r>
            <a:br>
              <a:rPr lang="fr-FR" dirty="0"/>
            </a:br>
            <a:br>
              <a:rPr lang="fr-FR" sz="2400" b="1" dirty="0"/>
            </a:br>
            <a:r>
              <a:rPr lang="fr-FR" sz="2400" b="1" dirty="0"/>
              <a:t>1) </a:t>
            </a:r>
            <a:r>
              <a:rPr lang="fr-FR" sz="2400" b="1" dirty="0" err="1"/>
              <a:t>hawk</a:t>
            </a:r>
            <a:br>
              <a:rPr lang="fr-FR" sz="2400" b="1" dirty="0"/>
            </a:br>
            <a:r>
              <a:rPr lang="fr-FR" sz="2400" b="1" dirty="0"/>
              <a:t>2) alpha</a:t>
            </a:r>
            <a:br>
              <a:rPr lang="fr-FR" sz="2400" b="1" dirty="0"/>
            </a:br>
            <a:r>
              <a:rPr lang="fr-FR" sz="2400" b="1" dirty="0"/>
              <a:t>3) bigot</a:t>
            </a:r>
            <a:br>
              <a:rPr lang="fr-FR" sz="2400" b="1" dirty="0"/>
            </a:br>
            <a:endParaRPr lang="fr-FR" sz="2400" b="1" dirty="0"/>
          </a:p>
        </p:txBody>
      </p:sp>
      <p:sp>
        <p:nvSpPr>
          <p:cNvPr id="7" name="Rectangle 6">
            <a:extLst>
              <a:ext uri="{FF2B5EF4-FFF2-40B4-BE49-F238E27FC236}">
                <a16:creationId xmlns:a16="http://schemas.microsoft.com/office/drawing/2014/main" id="{03734E53-DCDE-5AE5-BACA-FEF918857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35751A4E-94F4-5C5B-20C4-F734A815E0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7B999C75-88AF-9E79-B62D-94BCE8253833}"/>
              </a:ext>
            </a:extLst>
          </p:cNvPr>
          <p:cNvSpPr txBox="1"/>
          <p:nvPr/>
        </p:nvSpPr>
        <p:spPr>
          <a:xfrm>
            <a:off x="1986455" y="2490952"/>
            <a:ext cx="1681655" cy="369332"/>
          </a:xfrm>
          <a:prstGeom prst="rect">
            <a:avLst/>
          </a:prstGeom>
          <a:noFill/>
        </p:spPr>
        <p:txBody>
          <a:bodyPr wrap="square" rtlCol="0">
            <a:spAutoFit/>
          </a:bodyPr>
          <a:lstStyle/>
          <a:p>
            <a:r>
              <a:rPr lang="fr-FR" dirty="0"/>
              <a:t>Question 12</a:t>
            </a:r>
          </a:p>
        </p:txBody>
      </p:sp>
    </p:spTree>
    <p:extLst>
      <p:ext uri="{BB962C8B-B14F-4D97-AF65-F5344CB8AC3E}">
        <p14:creationId xmlns:p14="http://schemas.microsoft.com/office/powerpoint/2010/main" val="384617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A26E1E-71CF-8101-1BB0-0DBC748B26C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9F8102D-83F4-F910-6930-BA2314C25C2D}"/>
              </a:ext>
            </a:extLst>
          </p:cNvPr>
          <p:cNvSpPr>
            <a:spLocks noGrp="1"/>
          </p:cNvSpPr>
          <p:nvPr>
            <p:ph type="ctrTitle"/>
          </p:nvPr>
        </p:nvSpPr>
        <p:spPr>
          <a:xfrm>
            <a:off x="1600200" y="1072055"/>
            <a:ext cx="8991600" cy="4537913"/>
          </a:xfrm>
        </p:spPr>
        <p:txBody>
          <a:bodyPr>
            <a:normAutofit fontScale="90000"/>
          </a:bodyPr>
          <a:lstStyle/>
          <a:p>
            <a:r>
              <a:rPr lang="fr-FR" b="0" i="0" u="none" strike="noStrike" dirty="0">
                <a:solidFill>
                  <a:srgbClr val="2C2C2C"/>
                </a:solidFill>
                <a:effectLst/>
                <a:latin typeface="Heebo" pitchFamily="2" charset="-79"/>
                <a:cs typeface="Heebo" pitchFamily="2" charset="-79"/>
              </a:rPr>
              <a:t>One </a:t>
            </a:r>
            <a:r>
              <a:rPr lang="fr-FR" b="0" i="0" u="none" strike="noStrike" dirty="0" err="1">
                <a:solidFill>
                  <a:srgbClr val="2C2C2C"/>
                </a:solidFill>
                <a:effectLst/>
                <a:latin typeface="Heebo" pitchFamily="2" charset="-79"/>
                <a:cs typeface="Heebo" pitchFamily="2" charset="-79"/>
              </a:rPr>
              <a:t>higher</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than</a:t>
            </a:r>
            <a:r>
              <a:rPr lang="fr-FR" b="0" i="0" u="none" strike="noStrike" dirty="0">
                <a:solidFill>
                  <a:srgbClr val="2C2C2C"/>
                </a:solidFill>
                <a:effectLst/>
                <a:latin typeface="Heebo" pitchFamily="2" charset="-79"/>
                <a:cs typeface="Heebo" pitchFamily="2" charset="-79"/>
              </a:rPr>
              <a:t> ‘Top Secret’, </a:t>
            </a:r>
            <a:r>
              <a:rPr lang="fr-FR" b="0" i="0" u="none" strike="noStrike" dirty="0" err="1">
                <a:solidFill>
                  <a:srgbClr val="2C2C2C"/>
                </a:solidFill>
                <a:effectLst/>
                <a:latin typeface="Heebo" pitchFamily="2" charset="-79"/>
                <a:cs typeface="Heebo" pitchFamily="2" charset="-79"/>
              </a:rPr>
              <a:t>this</a:t>
            </a:r>
            <a:r>
              <a:rPr lang="fr-FR" b="0" i="0" u="none" strike="noStrike" dirty="0">
                <a:solidFill>
                  <a:srgbClr val="2C2C2C"/>
                </a:solidFill>
                <a:effectLst/>
                <a:latin typeface="Heebo" pitchFamily="2" charset="-79"/>
                <a:cs typeface="Heebo" pitchFamily="2" charset="-79"/>
              </a:rPr>
              <a:t> classification </a:t>
            </a:r>
            <a:r>
              <a:rPr lang="fr-FR" b="0" i="0" u="none" strike="noStrike" dirty="0" err="1">
                <a:solidFill>
                  <a:srgbClr val="2C2C2C"/>
                </a:solidFill>
                <a:effectLst/>
                <a:latin typeface="Heebo" pitchFamily="2" charset="-79"/>
                <a:cs typeface="Heebo" pitchFamily="2" charset="-79"/>
              </a:rPr>
              <a:t>was</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used</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specifically</a:t>
            </a:r>
            <a:r>
              <a:rPr lang="fr-FR" b="0" i="0" u="none" strike="noStrike" dirty="0">
                <a:solidFill>
                  <a:srgbClr val="2C2C2C"/>
                </a:solidFill>
                <a:effectLst/>
                <a:latin typeface="Heebo" pitchFamily="2" charset="-79"/>
                <a:cs typeface="Heebo" pitchFamily="2" charset="-79"/>
              </a:rPr>
              <a:t> for </a:t>
            </a:r>
            <a:r>
              <a:rPr lang="fr-FR" b="0" i="0" u="none" strike="noStrike" dirty="0" err="1">
                <a:solidFill>
                  <a:srgbClr val="2C2C2C"/>
                </a:solidFill>
                <a:effectLst/>
                <a:latin typeface="Heebo" pitchFamily="2" charset="-79"/>
                <a:cs typeface="Heebo" pitchFamily="2" charset="-79"/>
              </a:rPr>
              <a:t>Operation</a:t>
            </a:r>
            <a:r>
              <a:rPr lang="fr-FR" b="0" i="0" u="none" strike="noStrike" dirty="0">
                <a:solidFill>
                  <a:srgbClr val="2C2C2C"/>
                </a:solidFill>
                <a:effectLst/>
                <a:latin typeface="Heebo" pitchFamily="2" charset="-79"/>
                <a:cs typeface="Heebo" pitchFamily="2" charset="-79"/>
              </a:rPr>
              <a:t> Overlord of </a:t>
            </a:r>
            <a:r>
              <a:rPr lang="fr-FR" b="0" i="0" u="none" strike="noStrike" dirty="0" err="1">
                <a:solidFill>
                  <a:srgbClr val="2C2C2C"/>
                </a:solidFill>
                <a:effectLst/>
                <a:latin typeface="Heebo" pitchFamily="2" charset="-79"/>
                <a:cs typeface="Heebo" pitchFamily="2" charset="-79"/>
              </a:rPr>
              <a:t>which</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Operation</a:t>
            </a:r>
            <a:r>
              <a:rPr lang="fr-FR" b="0" i="0" u="none" strike="noStrike" dirty="0">
                <a:solidFill>
                  <a:srgbClr val="2C2C2C"/>
                </a:solidFill>
                <a:effectLst/>
                <a:latin typeface="Heebo" pitchFamily="2" charset="-79"/>
                <a:cs typeface="Heebo" pitchFamily="2" charset="-79"/>
              </a:rPr>
              <a:t> Neptune </a:t>
            </a:r>
            <a:r>
              <a:rPr lang="fr-FR" b="0" i="0" u="none" strike="noStrike" dirty="0" err="1">
                <a:solidFill>
                  <a:srgbClr val="2C2C2C"/>
                </a:solidFill>
                <a:effectLst/>
                <a:latin typeface="Heebo" pitchFamily="2" charset="-79"/>
                <a:cs typeface="Heebo" pitchFamily="2" charset="-79"/>
              </a:rPr>
              <a:t>was</a:t>
            </a:r>
            <a:r>
              <a:rPr lang="fr-FR" b="0" i="0" u="none" strike="noStrike" dirty="0">
                <a:solidFill>
                  <a:srgbClr val="2C2C2C"/>
                </a:solidFill>
                <a:effectLst/>
                <a:latin typeface="Heebo" pitchFamily="2" charset="-79"/>
                <a:cs typeface="Heebo" pitchFamily="2" charset="-79"/>
              </a:rPr>
              <a:t> the first stage. It </a:t>
            </a:r>
            <a:r>
              <a:rPr lang="fr-FR" b="0" i="0" u="none" strike="noStrike" dirty="0" err="1">
                <a:solidFill>
                  <a:srgbClr val="2C2C2C"/>
                </a:solidFill>
                <a:effectLst/>
                <a:latin typeface="Heebo" pitchFamily="2" charset="-79"/>
                <a:cs typeface="Heebo" pitchFamily="2" charset="-79"/>
              </a:rPr>
              <a:t>was</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actually</a:t>
            </a:r>
            <a:r>
              <a:rPr lang="fr-FR" b="0" i="0" u="none" strike="noStrike" dirty="0">
                <a:solidFill>
                  <a:srgbClr val="2C2C2C"/>
                </a:solidFill>
                <a:effectLst/>
                <a:latin typeface="Heebo" pitchFamily="2" charset="-79"/>
                <a:cs typeface="Heebo" pitchFamily="2" charset="-79"/>
              </a:rPr>
              <a:t> an </a:t>
            </a:r>
            <a:r>
              <a:rPr lang="fr-FR" b="0" i="0" u="none" strike="noStrike" dirty="0" err="1">
                <a:solidFill>
                  <a:srgbClr val="2C2C2C"/>
                </a:solidFill>
                <a:effectLst/>
                <a:latin typeface="Heebo" pitchFamily="2" charset="-79"/>
                <a:cs typeface="Heebo" pitchFamily="2" charset="-79"/>
              </a:rPr>
              <a:t>acronym</a:t>
            </a:r>
            <a:r>
              <a:rPr lang="fr-FR" b="0" i="0" u="none" strike="noStrike" dirty="0">
                <a:solidFill>
                  <a:srgbClr val="2C2C2C"/>
                </a:solidFill>
                <a:effectLst/>
                <a:latin typeface="Heebo" pitchFamily="2" charset="-79"/>
                <a:cs typeface="Heebo" pitchFamily="2" charset="-79"/>
              </a:rPr>
              <a:t> and </a:t>
            </a:r>
            <a:r>
              <a:rPr lang="fr-FR" b="0" i="0" u="none" strike="noStrike" dirty="0" err="1">
                <a:solidFill>
                  <a:srgbClr val="2C2C2C"/>
                </a:solidFill>
                <a:effectLst/>
                <a:latin typeface="Heebo" pitchFamily="2" charset="-79"/>
                <a:cs typeface="Heebo" pitchFamily="2" charset="-79"/>
              </a:rPr>
              <a:t>stood</a:t>
            </a:r>
            <a:r>
              <a:rPr lang="fr-FR" b="0" i="0" u="none" strike="noStrike" dirty="0">
                <a:solidFill>
                  <a:srgbClr val="2C2C2C"/>
                </a:solidFill>
                <a:effectLst/>
                <a:latin typeface="Heebo" pitchFamily="2" charset="-79"/>
                <a:cs typeface="Heebo" pitchFamily="2" charset="-79"/>
              </a:rPr>
              <a:t> for British Invasion of German </a:t>
            </a:r>
            <a:r>
              <a:rPr lang="fr-FR" b="0" i="0" u="none" strike="noStrike" dirty="0" err="1">
                <a:solidFill>
                  <a:srgbClr val="2C2C2C"/>
                </a:solidFill>
                <a:effectLst/>
                <a:latin typeface="Heebo" pitchFamily="2" charset="-79"/>
                <a:cs typeface="Heebo" pitchFamily="2" charset="-79"/>
              </a:rPr>
              <a:t>Occupied</a:t>
            </a:r>
            <a:r>
              <a:rPr lang="fr-FR" b="0" i="0" u="none" strike="noStrike" dirty="0">
                <a:solidFill>
                  <a:srgbClr val="2C2C2C"/>
                </a:solidFill>
                <a:effectLst/>
                <a:latin typeface="Heebo" pitchFamily="2" charset="-79"/>
                <a:cs typeface="Heebo" pitchFamily="2" charset="-79"/>
              </a:rPr>
              <a:t> </a:t>
            </a:r>
            <a:r>
              <a:rPr lang="fr-FR" b="0" i="0" u="none" strike="noStrike" dirty="0" err="1">
                <a:solidFill>
                  <a:srgbClr val="2C2C2C"/>
                </a:solidFill>
                <a:effectLst/>
                <a:latin typeface="Heebo" pitchFamily="2" charset="-79"/>
                <a:cs typeface="Heebo" pitchFamily="2" charset="-79"/>
              </a:rPr>
              <a:t>Territory</a:t>
            </a:r>
            <a:r>
              <a:rPr lang="fr-FR" b="0" i="0" u="none" strike="noStrike" dirty="0">
                <a:solidFill>
                  <a:srgbClr val="2C2C2C"/>
                </a:solidFill>
                <a:effectLst/>
                <a:latin typeface="Heebo" pitchFamily="2" charset="-79"/>
                <a:cs typeface="Heebo" pitchFamily="2" charset="-79"/>
              </a:rPr>
              <a:t>.</a:t>
            </a:r>
            <a:endParaRPr lang="fr-FR" dirty="0"/>
          </a:p>
        </p:txBody>
      </p:sp>
    </p:spTree>
    <p:extLst>
      <p:ext uri="{BB962C8B-B14F-4D97-AF65-F5344CB8AC3E}">
        <p14:creationId xmlns:p14="http://schemas.microsoft.com/office/powerpoint/2010/main" val="1464088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3CFE7-0AC3-F43D-4FD1-625AA3EBFE7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506C23C-CCEA-8116-5D19-57F4A0BEF62F}"/>
              </a:ext>
            </a:extLst>
          </p:cNvPr>
          <p:cNvSpPr>
            <a:spLocks noGrp="1"/>
          </p:cNvSpPr>
          <p:nvPr>
            <p:ph type="ctrTitle"/>
          </p:nvPr>
        </p:nvSpPr>
        <p:spPr>
          <a:xfrm>
            <a:off x="1600200" y="1072055"/>
            <a:ext cx="8991600" cy="3678621"/>
          </a:xfrm>
        </p:spPr>
        <p:txBody>
          <a:bodyPr>
            <a:normAutofit fontScale="90000"/>
          </a:bodyPr>
          <a:lstStyle/>
          <a:p>
            <a:r>
              <a:rPr lang="fr-FR" b="0" i="0" u="none" strike="noStrike" dirty="0" err="1">
                <a:solidFill>
                  <a:srgbClr val="333333"/>
                </a:solidFill>
                <a:effectLst/>
                <a:latin typeface="Source Sans Pro" panose="020B0503030403020204" pitchFamily="34" charset="0"/>
              </a:rPr>
              <a:t>Operation</a:t>
            </a:r>
            <a:r>
              <a:rPr lang="fr-FR" b="0" i="0" u="none" strike="noStrike" dirty="0">
                <a:solidFill>
                  <a:srgbClr val="333333"/>
                </a:solidFill>
                <a:effectLst/>
                <a:latin typeface="Source Sans Pro" panose="020B0503030403020204" pitchFamily="34" charset="0"/>
              </a:rPr>
              <a:t> Overlord </a:t>
            </a:r>
            <a:r>
              <a:rPr lang="fr-FR" b="0" i="0" u="none" strike="noStrike" dirty="0" err="1">
                <a:solidFill>
                  <a:srgbClr val="333333"/>
                </a:solidFill>
                <a:effectLst/>
                <a:latin typeface="Source Sans Pro" panose="020B0503030403020204" pitchFamily="34" charset="0"/>
              </a:rPr>
              <a:t>was</a:t>
            </a:r>
            <a:r>
              <a:rPr lang="fr-FR" b="0" i="0" u="none" strike="noStrike" dirty="0">
                <a:solidFill>
                  <a:srgbClr val="333333"/>
                </a:solidFill>
                <a:effectLst/>
                <a:latin typeface="Source Sans Pro" panose="020B0503030403020204" pitchFamily="34" charset="0"/>
              </a:rPr>
              <a:t> the </a:t>
            </a:r>
            <a:r>
              <a:rPr lang="fr-FR" b="0" i="0" u="none" strike="noStrike" dirty="0" err="1">
                <a:solidFill>
                  <a:srgbClr val="333333"/>
                </a:solidFill>
                <a:effectLst/>
                <a:latin typeface="Source Sans Pro" panose="020B0503030403020204" pitchFamily="34" charset="0"/>
              </a:rPr>
              <a:t>codename</a:t>
            </a:r>
            <a:r>
              <a:rPr lang="fr-FR" b="0" i="0" u="none" strike="noStrike" dirty="0">
                <a:solidFill>
                  <a:srgbClr val="333333"/>
                </a:solidFill>
                <a:effectLst/>
                <a:latin typeface="Source Sans Pro" panose="020B0503030403020204" pitchFamily="34" charset="0"/>
              </a:rPr>
              <a:t> for the </a:t>
            </a:r>
            <a:r>
              <a:rPr lang="fr-FR" b="0" i="0" u="none" strike="noStrike" dirty="0" err="1">
                <a:solidFill>
                  <a:srgbClr val="333333"/>
                </a:solidFill>
                <a:effectLst/>
                <a:latin typeface="Source Sans Pro" panose="020B0503030403020204" pitchFamily="34" charset="0"/>
              </a:rPr>
              <a:t>Allied</a:t>
            </a:r>
            <a:r>
              <a:rPr lang="fr-FR" b="0" i="0" u="none" strike="noStrike" dirty="0">
                <a:solidFill>
                  <a:srgbClr val="333333"/>
                </a:solidFill>
                <a:effectLst/>
                <a:latin typeface="Source Sans Pro" panose="020B0503030403020204" pitchFamily="34" charset="0"/>
              </a:rPr>
              <a:t> invasion of German-</a:t>
            </a:r>
            <a:r>
              <a:rPr lang="fr-FR" b="0" i="0" u="none" strike="noStrike" dirty="0" err="1">
                <a:solidFill>
                  <a:srgbClr val="333333"/>
                </a:solidFill>
                <a:effectLst/>
                <a:latin typeface="Source Sans Pro" panose="020B0503030403020204" pitchFamily="34" charset="0"/>
              </a:rPr>
              <a:t>occupied</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northwestern</a:t>
            </a:r>
            <a:r>
              <a:rPr lang="fr-FR" b="0" i="0" u="none" strike="noStrike" dirty="0">
                <a:solidFill>
                  <a:srgbClr val="333333"/>
                </a:solidFill>
                <a:effectLst/>
                <a:latin typeface="Source Sans Pro" panose="020B0503030403020204" pitchFamily="34" charset="0"/>
              </a:rPr>
              <a:t> Europe </a:t>
            </a:r>
            <a:r>
              <a:rPr lang="fr-FR" b="0" i="0" u="none" strike="noStrike" dirty="0" err="1">
                <a:solidFill>
                  <a:srgbClr val="333333"/>
                </a:solidFill>
                <a:effectLst/>
                <a:latin typeface="Source Sans Pro" panose="020B0503030403020204" pitchFamily="34" charset="0"/>
              </a:rPr>
              <a:t>during</a:t>
            </a:r>
            <a:r>
              <a:rPr lang="fr-FR" b="0" i="0" u="none" strike="noStrike" dirty="0">
                <a:solidFill>
                  <a:srgbClr val="333333"/>
                </a:solidFill>
                <a:effectLst/>
                <a:latin typeface="Source Sans Pro" panose="020B0503030403020204" pitchFamily="34" charset="0"/>
              </a:rPr>
              <a:t> World </a:t>
            </a:r>
            <a:r>
              <a:rPr lang="fr-FR" b="0" i="0" u="none" strike="noStrike" dirty="0" err="1">
                <a:solidFill>
                  <a:srgbClr val="333333"/>
                </a:solidFill>
                <a:effectLst/>
                <a:latin typeface="Source Sans Pro" panose="020B0503030403020204" pitchFamily="34" charset="0"/>
              </a:rPr>
              <a:t>War</a:t>
            </a:r>
            <a:r>
              <a:rPr lang="fr-FR" b="0" i="0" u="none" strike="noStrike" dirty="0">
                <a:solidFill>
                  <a:srgbClr val="333333"/>
                </a:solidFill>
                <a:effectLst/>
                <a:latin typeface="Source Sans Pro" panose="020B0503030403020204" pitchFamily="34" charset="0"/>
              </a:rPr>
              <a:t> II. It </a:t>
            </a:r>
            <a:r>
              <a:rPr lang="fr-FR" b="0" i="0" u="none" strike="noStrike" dirty="0" err="1">
                <a:solidFill>
                  <a:srgbClr val="333333"/>
                </a:solidFill>
                <a:effectLst/>
                <a:latin typeface="Source Sans Pro" panose="020B0503030403020204" pitchFamily="34" charset="0"/>
              </a:rPr>
              <a:t>began</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with</a:t>
            </a:r>
            <a:r>
              <a:rPr lang="fr-FR" b="0" i="0" u="none" strike="noStrike" dirty="0">
                <a:solidFill>
                  <a:srgbClr val="333333"/>
                </a:solidFill>
                <a:effectLst/>
                <a:latin typeface="Source Sans Pro" panose="020B0503030403020204" pitchFamily="34" charset="0"/>
              </a:rPr>
              <a:t> the D-Day landings in Normandy on June 6, 1944.</a:t>
            </a:r>
            <a:endParaRPr lang="fr-FR" dirty="0"/>
          </a:p>
        </p:txBody>
      </p:sp>
    </p:spTree>
    <p:extLst>
      <p:ext uri="{BB962C8B-B14F-4D97-AF65-F5344CB8AC3E}">
        <p14:creationId xmlns:p14="http://schemas.microsoft.com/office/powerpoint/2010/main" val="207881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a:extLst>
            <a:ext uri="{FF2B5EF4-FFF2-40B4-BE49-F238E27FC236}">
              <a16:creationId xmlns:a16="http://schemas.microsoft.com/office/drawing/2014/main" id="{8ADEA0FE-4872-AEE5-5461-FC698A8B492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D0CC190-52ED-3145-730B-7720B949BABD}"/>
              </a:ext>
            </a:extLst>
          </p:cNvPr>
          <p:cNvSpPr>
            <a:spLocks noGrp="1"/>
          </p:cNvSpPr>
          <p:nvPr>
            <p:ph type="ctrTitle"/>
          </p:nvPr>
        </p:nvSpPr>
        <p:spPr>
          <a:xfrm>
            <a:off x="5307724" y="988741"/>
            <a:ext cx="6079620" cy="4880518"/>
          </a:xfrm>
          <a:noFill/>
          <a:ln>
            <a:noFill/>
          </a:ln>
        </p:spPr>
        <p:txBody>
          <a:bodyPr wrap="square">
            <a:normAutofit fontScale="90000"/>
          </a:bodyPr>
          <a:lstStyle/>
          <a:p>
            <a:r>
              <a:rPr lang="fr-FR" b="1" dirty="0" err="1"/>
              <a:t>Which</a:t>
            </a:r>
            <a:r>
              <a:rPr lang="fr-FR" b="1" dirty="0"/>
              <a:t> of </a:t>
            </a:r>
            <a:r>
              <a:rPr lang="fr-FR" b="1" dirty="0" err="1"/>
              <a:t>these</a:t>
            </a:r>
            <a:r>
              <a:rPr lang="fr-FR" b="1" dirty="0"/>
              <a:t> countries </a:t>
            </a:r>
            <a:r>
              <a:rPr lang="fr-FR" b="1" dirty="0" err="1"/>
              <a:t>did</a:t>
            </a:r>
            <a:r>
              <a:rPr lang="fr-FR" b="1" dirty="0"/>
              <a:t> NOT </a:t>
            </a:r>
            <a:r>
              <a:rPr lang="fr-FR" b="1" dirty="0" err="1"/>
              <a:t>participate</a:t>
            </a:r>
            <a:r>
              <a:rPr lang="fr-FR" b="1" dirty="0"/>
              <a:t> in the D-Day invasion?</a:t>
            </a:r>
            <a:br>
              <a:rPr lang="fr-FR" b="1" dirty="0"/>
            </a:br>
            <a:br>
              <a:rPr lang="fr-FR" b="1" dirty="0"/>
            </a:br>
            <a:r>
              <a:rPr lang="fr-FR" b="1" dirty="0"/>
              <a:t>1) France</a:t>
            </a:r>
            <a:br>
              <a:rPr lang="fr-FR" b="1" dirty="0"/>
            </a:br>
            <a:r>
              <a:rPr lang="fr-FR" b="1" dirty="0"/>
              <a:t>2) </a:t>
            </a:r>
            <a:r>
              <a:rPr lang="fr-FR" b="1" dirty="0" err="1"/>
              <a:t>Poland</a:t>
            </a:r>
            <a:br>
              <a:rPr lang="fr-FR" b="1" dirty="0"/>
            </a:br>
            <a:r>
              <a:rPr lang="fr-FR" b="1" dirty="0"/>
              <a:t>3) Canada</a:t>
            </a:r>
            <a:br>
              <a:rPr lang="fr-FR" b="1" dirty="0"/>
            </a:br>
            <a:r>
              <a:rPr lang="fr-FR" b="1" dirty="0"/>
              <a:t>4) </a:t>
            </a:r>
            <a:r>
              <a:rPr lang="fr-FR" b="1" dirty="0" err="1"/>
              <a:t>Italy</a:t>
            </a:r>
            <a:endParaRPr lang="fr-FR" b="1" dirty="0"/>
          </a:p>
        </p:txBody>
      </p:sp>
      <p:sp>
        <p:nvSpPr>
          <p:cNvPr id="7" name="Rectangle 6">
            <a:extLst>
              <a:ext uri="{FF2B5EF4-FFF2-40B4-BE49-F238E27FC236}">
                <a16:creationId xmlns:a16="http://schemas.microsoft.com/office/drawing/2014/main" id="{88CB1B3D-0107-EA1B-BF17-8FDAD529B6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3AC8BD89-C360-6AB3-EDEC-666FD5B5E3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9AC66E22-9925-B9D3-73B4-8187F80B8CF5}"/>
              </a:ext>
            </a:extLst>
          </p:cNvPr>
          <p:cNvSpPr txBox="1"/>
          <p:nvPr/>
        </p:nvSpPr>
        <p:spPr>
          <a:xfrm>
            <a:off x="1986455" y="2490952"/>
            <a:ext cx="1681655" cy="369332"/>
          </a:xfrm>
          <a:prstGeom prst="rect">
            <a:avLst/>
          </a:prstGeom>
          <a:noFill/>
        </p:spPr>
        <p:txBody>
          <a:bodyPr wrap="square" rtlCol="0">
            <a:spAutoFit/>
          </a:bodyPr>
          <a:lstStyle/>
          <a:p>
            <a:r>
              <a:rPr lang="fr-FR" dirty="0"/>
              <a:t>Question 2</a:t>
            </a:r>
          </a:p>
        </p:txBody>
      </p:sp>
    </p:spTree>
    <p:extLst>
      <p:ext uri="{BB962C8B-B14F-4D97-AF65-F5344CB8AC3E}">
        <p14:creationId xmlns:p14="http://schemas.microsoft.com/office/powerpoint/2010/main" val="2578295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2DB426-BDE9-F6B5-C579-201BDDCBD4C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CDCF05E-C7A0-34C2-621B-946CEF90DC8E}"/>
              </a:ext>
            </a:extLst>
          </p:cNvPr>
          <p:cNvSpPr>
            <a:spLocks noGrp="1"/>
          </p:cNvSpPr>
          <p:nvPr>
            <p:ph type="ctrTitle"/>
          </p:nvPr>
        </p:nvSpPr>
        <p:spPr>
          <a:xfrm>
            <a:off x="1600200" y="1072055"/>
            <a:ext cx="8991600" cy="3678621"/>
          </a:xfrm>
        </p:spPr>
        <p:txBody>
          <a:bodyPr>
            <a:normAutofit fontScale="90000"/>
          </a:bodyPr>
          <a:lstStyle/>
          <a:p>
            <a:r>
              <a:rPr lang="fr-FR" b="0" i="0" u="none" strike="noStrike" dirty="0">
                <a:solidFill>
                  <a:srgbClr val="333333"/>
                </a:solidFill>
                <a:effectLst/>
                <a:latin typeface="Source Sans Pro" panose="020B0503030403020204" pitchFamily="34" charset="0"/>
              </a:rPr>
              <a:t>The D-Day invasion </a:t>
            </a:r>
            <a:r>
              <a:rPr lang="fr-FR" b="0" i="0" u="none" strike="noStrike" dirty="0" err="1">
                <a:solidFill>
                  <a:srgbClr val="333333"/>
                </a:solidFill>
                <a:effectLst/>
                <a:latin typeface="Source Sans Pro" panose="020B0503030403020204" pitchFamily="34" charset="0"/>
              </a:rPr>
              <a:t>involved</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troops</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from</a:t>
            </a:r>
            <a:r>
              <a:rPr lang="fr-FR" b="0" i="0" u="none" strike="noStrike" dirty="0">
                <a:solidFill>
                  <a:srgbClr val="333333"/>
                </a:solidFill>
                <a:effectLst/>
                <a:latin typeface="Source Sans Pro" panose="020B0503030403020204" pitchFamily="34" charset="0"/>
              </a:rPr>
              <a:t> the United States, United </a:t>
            </a:r>
            <a:r>
              <a:rPr lang="fr-FR" b="0" i="0" u="none" strike="noStrike" dirty="0" err="1">
                <a:solidFill>
                  <a:srgbClr val="333333"/>
                </a:solidFill>
                <a:effectLst/>
                <a:latin typeface="Source Sans Pro" panose="020B0503030403020204" pitchFamily="34" charset="0"/>
              </a:rPr>
              <a:t>Kingdom</a:t>
            </a:r>
            <a:r>
              <a:rPr lang="fr-FR" b="0" i="0" u="none" strike="noStrike" dirty="0">
                <a:solidFill>
                  <a:srgbClr val="333333"/>
                </a:solidFill>
                <a:effectLst/>
                <a:latin typeface="Source Sans Pro" panose="020B0503030403020204" pitchFamily="34" charset="0"/>
              </a:rPr>
              <a:t>, Canada, Free French forces, Polish forces, and </a:t>
            </a:r>
            <a:r>
              <a:rPr lang="fr-FR" b="0" i="0" u="none" strike="noStrike" dirty="0" err="1">
                <a:solidFill>
                  <a:srgbClr val="333333"/>
                </a:solidFill>
                <a:effectLst/>
                <a:latin typeface="Source Sans Pro" panose="020B0503030403020204" pitchFamily="34" charset="0"/>
              </a:rPr>
              <a:t>others</a:t>
            </a:r>
            <a:r>
              <a:rPr lang="fr-FR" b="0" i="0" u="none" strike="noStrike" dirty="0">
                <a:solidFill>
                  <a:srgbClr val="333333"/>
                </a:solidFill>
                <a:effectLst/>
                <a:latin typeface="Source Sans Pro" panose="020B0503030403020204" pitchFamily="34" charset="0"/>
              </a:rPr>
              <a:t> - but </a:t>
            </a:r>
            <a:r>
              <a:rPr lang="fr-FR" b="0" i="0" u="none" strike="noStrike" dirty="0" err="1">
                <a:solidFill>
                  <a:srgbClr val="333333"/>
                </a:solidFill>
                <a:effectLst/>
                <a:latin typeface="Source Sans Pro" panose="020B0503030403020204" pitchFamily="34" charset="0"/>
              </a:rPr>
              <a:t>Italy</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did</a:t>
            </a:r>
            <a:r>
              <a:rPr lang="fr-FR" b="0" i="0" u="none" strike="noStrike" dirty="0">
                <a:solidFill>
                  <a:srgbClr val="333333"/>
                </a:solidFill>
                <a:effectLst/>
                <a:latin typeface="Source Sans Pro" panose="020B0503030403020204" pitchFamily="34" charset="0"/>
              </a:rPr>
              <a:t> not </a:t>
            </a:r>
            <a:r>
              <a:rPr lang="fr-FR" b="0" i="0" u="none" strike="noStrike" dirty="0" err="1">
                <a:solidFill>
                  <a:srgbClr val="333333"/>
                </a:solidFill>
                <a:effectLst/>
                <a:latin typeface="Source Sans Pro" panose="020B0503030403020204" pitchFamily="34" charset="0"/>
              </a:rPr>
              <a:t>take</a:t>
            </a:r>
            <a:r>
              <a:rPr lang="fr-FR" b="0" i="0" u="none" strike="noStrike" dirty="0">
                <a:solidFill>
                  <a:srgbClr val="333333"/>
                </a:solidFill>
                <a:effectLst/>
                <a:latin typeface="Source Sans Pro" panose="020B0503030403020204" pitchFamily="34" charset="0"/>
              </a:rPr>
              <a:t> part </a:t>
            </a:r>
            <a:r>
              <a:rPr lang="fr-FR" b="0" i="0" u="none" strike="noStrike" dirty="0" err="1">
                <a:solidFill>
                  <a:srgbClr val="333333"/>
                </a:solidFill>
                <a:effectLst/>
                <a:latin typeface="Source Sans Pro" panose="020B0503030403020204" pitchFamily="34" charset="0"/>
              </a:rPr>
              <a:t>even</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though</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it</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had</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switched</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sides</a:t>
            </a:r>
            <a:r>
              <a:rPr lang="fr-FR" b="0" i="0" u="none" strike="noStrike" dirty="0">
                <a:solidFill>
                  <a:srgbClr val="333333"/>
                </a:solidFill>
                <a:effectLst/>
                <a:latin typeface="Source Sans Pro" panose="020B0503030403020204" pitchFamily="34" charset="0"/>
              </a:rPr>
              <a:t> and </a:t>
            </a:r>
            <a:r>
              <a:rPr lang="fr-FR" b="0" i="0" u="none" strike="noStrike" dirty="0" err="1">
                <a:solidFill>
                  <a:srgbClr val="333333"/>
                </a:solidFill>
                <a:effectLst/>
                <a:latin typeface="Source Sans Pro" panose="020B0503030403020204" pitchFamily="34" charset="0"/>
              </a:rPr>
              <a:t>joined</a:t>
            </a:r>
            <a:r>
              <a:rPr lang="fr-FR" b="0" i="0" u="none" strike="noStrike" dirty="0">
                <a:solidFill>
                  <a:srgbClr val="333333"/>
                </a:solidFill>
                <a:effectLst/>
                <a:latin typeface="Source Sans Pro" panose="020B0503030403020204" pitchFamily="34" charset="0"/>
              </a:rPr>
              <a:t> the Allies in 1943.</a:t>
            </a:r>
            <a:endParaRPr lang="fr-FR" dirty="0"/>
          </a:p>
        </p:txBody>
      </p:sp>
    </p:spTree>
    <p:extLst>
      <p:ext uri="{BB962C8B-B14F-4D97-AF65-F5344CB8AC3E}">
        <p14:creationId xmlns:p14="http://schemas.microsoft.com/office/powerpoint/2010/main" val="1781908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a:extLst>
            <a:ext uri="{FF2B5EF4-FFF2-40B4-BE49-F238E27FC236}">
              <a16:creationId xmlns:a16="http://schemas.microsoft.com/office/drawing/2014/main" id="{4AC2C9A3-AD5A-CE3E-08B7-5919A9ACA3D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3DBAF36-BF28-1A90-063A-FA767EE7604A}"/>
              </a:ext>
            </a:extLst>
          </p:cNvPr>
          <p:cNvSpPr>
            <a:spLocks noGrp="1"/>
          </p:cNvSpPr>
          <p:nvPr>
            <p:ph type="ctrTitle"/>
          </p:nvPr>
        </p:nvSpPr>
        <p:spPr>
          <a:xfrm>
            <a:off x="4654296" y="988741"/>
            <a:ext cx="7747911" cy="4880518"/>
          </a:xfrm>
          <a:noFill/>
          <a:ln>
            <a:noFill/>
          </a:ln>
        </p:spPr>
        <p:txBody>
          <a:bodyPr wrap="square">
            <a:normAutofit fontScale="90000"/>
          </a:bodyPr>
          <a:lstStyle/>
          <a:p>
            <a:r>
              <a:rPr lang="fr-FR" b="1" dirty="0" err="1"/>
              <a:t>What</a:t>
            </a:r>
            <a:r>
              <a:rPr lang="fr-FR" b="1" dirty="0"/>
              <a:t> </a:t>
            </a:r>
            <a:r>
              <a:rPr lang="fr-FR" b="1" dirty="0" err="1"/>
              <a:t>were</a:t>
            </a:r>
            <a:r>
              <a:rPr lang="fr-FR" b="1" dirty="0"/>
              <a:t> the Normandy </a:t>
            </a:r>
            <a:r>
              <a:rPr lang="fr-FR" b="1" dirty="0" err="1"/>
              <a:t>beaches</a:t>
            </a:r>
            <a:r>
              <a:rPr lang="fr-FR" b="1" dirty="0"/>
              <a:t> code-</a:t>
            </a:r>
            <a:r>
              <a:rPr lang="fr-FR" b="1" dirty="0" err="1"/>
              <a:t>named</a:t>
            </a:r>
            <a:r>
              <a:rPr lang="fr-FR" b="1" dirty="0"/>
              <a:t> </a:t>
            </a:r>
            <a:r>
              <a:rPr lang="fr-FR" b="1" dirty="0" err="1"/>
              <a:t>where</a:t>
            </a:r>
            <a:r>
              <a:rPr lang="fr-FR" b="1" dirty="0"/>
              <a:t> ALLIED </a:t>
            </a:r>
            <a:r>
              <a:rPr lang="fr-FR" b="1" dirty="0" err="1"/>
              <a:t>troops</a:t>
            </a:r>
            <a:r>
              <a:rPr lang="fr-FR" b="1" dirty="0"/>
              <a:t> </a:t>
            </a:r>
            <a:r>
              <a:rPr lang="fr-FR" b="1" dirty="0" err="1"/>
              <a:t>landed</a:t>
            </a:r>
            <a:r>
              <a:rPr lang="fr-FR" b="1" dirty="0"/>
              <a:t>?</a:t>
            </a:r>
            <a:br>
              <a:rPr lang="fr-FR" b="1" dirty="0"/>
            </a:br>
            <a:br>
              <a:rPr lang="fr-FR" b="1" dirty="0"/>
            </a:br>
            <a:br>
              <a:rPr lang="fr-FR" b="1" dirty="0"/>
            </a:br>
            <a:r>
              <a:rPr lang="fr-FR" b="1" dirty="0"/>
              <a:t>1) omaha </a:t>
            </a:r>
            <a:br>
              <a:rPr lang="fr-FR" b="1" dirty="0"/>
            </a:br>
            <a:r>
              <a:rPr lang="fr-FR" b="1" dirty="0"/>
              <a:t>2 )</a:t>
            </a:r>
            <a:r>
              <a:rPr lang="fr-FR" b="1" dirty="0" err="1"/>
              <a:t>utah</a:t>
            </a:r>
            <a:br>
              <a:rPr lang="fr-FR" b="1" dirty="0"/>
            </a:br>
            <a:r>
              <a:rPr lang="fr-FR" b="1" dirty="0"/>
              <a:t>3) </a:t>
            </a:r>
            <a:r>
              <a:rPr lang="fr-FR" b="1" dirty="0" err="1"/>
              <a:t>juno</a:t>
            </a:r>
            <a:br>
              <a:rPr lang="fr-FR" b="1" dirty="0"/>
            </a:br>
            <a:r>
              <a:rPr lang="fr-FR" b="1" dirty="0"/>
              <a:t>4) </a:t>
            </a:r>
            <a:r>
              <a:rPr lang="fr-FR" b="1" dirty="0" err="1"/>
              <a:t>sword</a:t>
            </a:r>
            <a:br>
              <a:rPr lang="fr-FR" b="1" dirty="0"/>
            </a:br>
            <a:r>
              <a:rPr lang="fr-FR" b="1" dirty="0"/>
              <a:t>5) gold</a:t>
            </a:r>
            <a:br>
              <a:rPr lang="fr-FR" b="1" dirty="0"/>
            </a:br>
            <a:r>
              <a:rPr lang="fr-FR" b="1" dirty="0"/>
              <a:t>6)pointe du hoc</a:t>
            </a:r>
          </a:p>
        </p:txBody>
      </p:sp>
      <p:sp>
        <p:nvSpPr>
          <p:cNvPr id="7" name="Rectangle 6">
            <a:extLst>
              <a:ext uri="{FF2B5EF4-FFF2-40B4-BE49-F238E27FC236}">
                <a16:creationId xmlns:a16="http://schemas.microsoft.com/office/drawing/2014/main" id="{60EEEBD3-AEAD-058D-E770-76F65776F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37A8A170-B91B-DD36-5555-D9157410FF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8B4AECA4-EE05-9484-4F91-F14A79A2BC07}"/>
              </a:ext>
            </a:extLst>
          </p:cNvPr>
          <p:cNvSpPr txBox="1"/>
          <p:nvPr/>
        </p:nvSpPr>
        <p:spPr>
          <a:xfrm>
            <a:off x="1986455" y="2490952"/>
            <a:ext cx="1681655" cy="369332"/>
          </a:xfrm>
          <a:prstGeom prst="rect">
            <a:avLst/>
          </a:prstGeom>
          <a:noFill/>
        </p:spPr>
        <p:txBody>
          <a:bodyPr wrap="square" rtlCol="0">
            <a:spAutoFit/>
          </a:bodyPr>
          <a:lstStyle/>
          <a:p>
            <a:r>
              <a:rPr lang="fr-FR" dirty="0"/>
              <a:t>Question 3</a:t>
            </a:r>
          </a:p>
        </p:txBody>
      </p:sp>
    </p:spTree>
    <p:extLst>
      <p:ext uri="{BB962C8B-B14F-4D97-AF65-F5344CB8AC3E}">
        <p14:creationId xmlns:p14="http://schemas.microsoft.com/office/powerpoint/2010/main" val="1616745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853031-1826-7BC0-4DDC-1738F70A68B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EB9B81D-5B6D-CFF6-853E-83532B0B650B}"/>
              </a:ext>
            </a:extLst>
          </p:cNvPr>
          <p:cNvSpPr>
            <a:spLocks noGrp="1"/>
          </p:cNvSpPr>
          <p:nvPr>
            <p:ph type="ctrTitle"/>
          </p:nvPr>
        </p:nvSpPr>
        <p:spPr>
          <a:xfrm>
            <a:off x="1600200" y="1072055"/>
            <a:ext cx="8991600" cy="4920972"/>
          </a:xfrm>
        </p:spPr>
        <p:txBody>
          <a:bodyPr>
            <a:normAutofit fontScale="90000"/>
          </a:bodyPr>
          <a:lstStyle/>
          <a:p>
            <a:r>
              <a:rPr lang="fr-FR" b="0" i="0" u="none" strike="noStrike" dirty="0">
                <a:solidFill>
                  <a:srgbClr val="333333"/>
                </a:solidFill>
                <a:effectLst/>
                <a:latin typeface="Lato" panose="020F0502020204030204" pitchFamily="34" charset="0"/>
              </a:rPr>
              <a:t>Utah, Omaha, Gold, Juno and </a:t>
            </a:r>
            <a:r>
              <a:rPr lang="fr-FR" b="0" i="0" u="none" strike="noStrike" dirty="0" err="1">
                <a:solidFill>
                  <a:srgbClr val="333333"/>
                </a:solidFill>
                <a:effectLst/>
                <a:latin typeface="Lato" panose="020F0502020204030204" pitchFamily="34" charset="0"/>
              </a:rPr>
              <a:t>Sword</a:t>
            </a:r>
            <a:r>
              <a:rPr lang="fr-FR" b="0" i="0" u="none" strike="noStrike" dirty="0">
                <a:solidFill>
                  <a:srgbClr val="333333"/>
                </a:solidFill>
                <a:effectLst/>
                <a:latin typeface="Lato" panose="020F0502020204030204" pitchFamily="34" charset="0"/>
              </a:rPr>
              <a:t> </a:t>
            </a:r>
            <a:r>
              <a:rPr lang="fr-FR" b="0" i="0" u="none" strike="noStrike" dirty="0" err="1">
                <a:solidFill>
                  <a:srgbClr val="333333"/>
                </a:solidFill>
                <a:effectLst/>
                <a:latin typeface="Lato" panose="020F0502020204030204" pitchFamily="34" charset="0"/>
              </a:rPr>
              <a:t>were</a:t>
            </a:r>
            <a:r>
              <a:rPr lang="fr-FR" b="0" i="0" u="none" strike="noStrike" dirty="0">
                <a:solidFill>
                  <a:srgbClr val="333333"/>
                </a:solidFill>
                <a:effectLst/>
                <a:latin typeface="Lato" panose="020F0502020204030204" pitchFamily="34" charset="0"/>
              </a:rPr>
              <a:t> the code </a:t>
            </a:r>
            <a:r>
              <a:rPr lang="fr-FR" b="0" i="0" u="none" strike="noStrike" dirty="0" err="1">
                <a:solidFill>
                  <a:srgbClr val="333333"/>
                </a:solidFill>
                <a:effectLst/>
                <a:latin typeface="Lato" panose="020F0502020204030204" pitchFamily="34" charset="0"/>
              </a:rPr>
              <a:t>names</a:t>
            </a:r>
            <a:r>
              <a:rPr lang="fr-FR" b="0" i="0" u="none" strike="noStrike" dirty="0">
                <a:solidFill>
                  <a:srgbClr val="333333"/>
                </a:solidFill>
                <a:effectLst/>
                <a:latin typeface="Lato" panose="020F0502020204030204" pitchFamily="34" charset="0"/>
              </a:rPr>
              <a:t> for the five </a:t>
            </a:r>
            <a:r>
              <a:rPr lang="fr-FR" b="0" i="0" u="none" strike="noStrike" dirty="0" err="1">
                <a:solidFill>
                  <a:srgbClr val="333333"/>
                </a:solidFill>
                <a:effectLst/>
                <a:latin typeface="Lato" panose="020F0502020204030204" pitchFamily="34" charset="0"/>
              </a:rPr>
              <a:t>beaches</a:t>
            </a:r>
            <a:r>
              <a:rPr lang="fr-FR" b="0" i="0" u="none" strike="noStrike" dirty="0">
                <a:solidFill>
                  <a:srgbClr val="333333"/>
                </a:solidFill>
                <a:effectLst/>
                <a:latin typeface="Lato" panose="020F0502020204030204" pitchFamily="34" charset="0"/>
              </a:rPr>
              <a:t> of Normandy </a:t>
            </a:r>
            <a:r>
              <a:rPr lang="fr-FR" b="0" i="0" u="none" strike="noStrike" dirty="0" err="1">
                <a:solidFill>
                  <a:srgbClr val="333333"/>
                </a:solidFill>
                <a:effectLst/>
                <a:latin typeface="Lato" panose="020F0502020204030204" pitchFamily="34" charset="0"/>
              </a:rPr>
              <a:t>where</a:t>
            </a:r>
            <a:r>
              <a:rPr lang="fr-FR" b="0" i="0" u="none" strike="noStrike" dirty="0">
                <a:solidFill>
                  <a:srgbClr val="333333"/>
                </a:solidFill>
                <a:effectLst/>
                <a:latin typeface="Lato" panose="020F0502020204030204" pitchFamily="34" charset="0"/>
              </a:rPr>
              <a:t> </a:t>
            </a:r>
            <a:r>
              <a:rPr lang="fr-FR" b="0" i="0" u="none" strike="noStrike" dirty="0" err="1">
                <a:solidFill>
                  <a:srgbClr val="333333"/>
                </a:solidFill>
                <a:effectLst/>
                <a:latin typeface="Lato" panose="020F0502020204030204" pitchFamily="34" charset="0"/>
              </a:rPr>
              <a:t>Allied</a:t>
            </a:r>
            <a:r>
              <a:rPr lang="fr-FR" b="0" i="0" u="none" strike="noStrike" dirty="0">
                <a:solidFill>
                  <a:srgbClr val="333333"/>
                </a:solidFill>
                <a:effectLst/>
                <a:latin typeface="Lato" panose="020F0502020204030204" pitchFamily="34" charset="0"/>
              </a:rPr>
              <a:t> forces </a:t>
            </a:r>
            <a:r>
              <a:rPr lang="fr-FR" b="0" i="0" u="none" strike="noStrike" dirty="0" err="1">
                <a:solidFill>
                  <a:srgbClr val="333333"/>
                </a:solidFill>
                <a:effectLst/>
                <a:latin typeface="Lato" panose="020F0502020204030204" pitchFamily="34" charset="0"/>
              </a:rPr>
              <a:t>landed</a:t>
            </a:r>
            <a:r>
              <a:rPr lang="fr-FR" b="0" i="0" u="none" strike="noStrike" dirty="0">
                <a:solidFill>
                  <a:srgbClr val="333333"/>
                </a:solidFill>
                <a:effectLst/>
                <a:latin typeface="Lato" panose="020F0502020204030204" pitchFamily="34" charset="0"/>
              </a:rPr>
              <a:t> on D-Day. More </a:t>
            </a:r>
            <a:r>
              <a:rPr lang="fr-FR" b="0" i="0" u="none" strike="noStrike" dirty="0" err="1">
                <a:solidFill>
                  <a:srgbClr val="333333"/>
                </a:solidFill>
                <a:effectLst/>
                <a:latin typeface="Lato" panose="020F0502020204030204" pitchFamily="34" charset="0"/>
              </a:rPr>
              <a:t>than</a:t>
            </a:r>
            <a:r>
              <a:rPr lang="fr-FR" b="0" i="0" u="none" strike="noStrike" dirty="0">
                <a:solidFill>
                  <a:srgbClr val="333333"/>
                </a:solidFill>
                <a:effectLst/>
                <a:latin typeface="Lato" panose="020F0502020204030204" pitchFamily="34" charset="0"/>
              </a:rPr>
              <a:t> 13,000 </a:t>
            </a:r>
            <a:r>
              <a:rPr lang="fr-FR" b="0" i="0" u="none" strike="noStrike" dirty="0" err="1">
                <a:solidFill>
                  <a:srgbClr val="333333"/>
                </a:solidFill>
                <a:effectLst/>
                <a:latin typeface="Lato" panose="020F0502020204030204" pitchFamily="34" charset="0"/>
              </a:rPr>
              <a:t>Allied</a:t>
            </a:r>
            <a:r>
              <a:rPr lang="fr-FR" b="0" i="0" u="none" strike="noStrike" dirty="0">
                <a:solidFill>
                  <a:srgbClr val="333333"/>
                </a:solidFill>
                <a:effectLst/>
                <a:latin typeface="Lato" panose="020F0502020204030204" pitchFamily="34" charset="0"/>
              </a:rPr>
              <a:t> </a:t>
            </a:r>
            <a:r>
              <a:rPr lang="fr-FR" b="0" i="0" u="none" strike="noStrike" dirty="0" err="1">
                <a:solidFill>
                  <a:srgbClr val="333333"/>
                </a:solidFill>
                <a:effectLst/>
                <a:latin typeface="Lato" panose="020F0502020204030204" pitchFamily="34" charset="0"/>
              </a:rPr>
              <a:t>aircraft</a:t>
            </a:r>
            <a:r>
              <a:rPr lang="fr-FR" b="0" i="0" u="none" strike="noStrike" dirty="0">
                <a:solidFill>
                  <a:srgbClr val="333333"/>
                </a:solidFill>
                <a:effectLst/>
                <a:latin typeface="Lato" panose="020F0502020204030204" pitchFamily="34" charset="0"/>
              </a:rPr>
              <a:t>, 5,000 </a:t>
            </a:r>
            <a:r>
              <a:rPr lang="fr-FR" b="0" i="0" u="none" strike="noStrike" dirty="0" err="1">
                <a:solidFill>
                  <a:srgbClr val="333333"/>
                </a:solidFill>
                <a:effectLst/>
                <a:latin typeface="Lato" panose="020F0502020204030204" pitchFamily="34" charset="0"/>
              </a:rPr>
              <a:t>ships</a:t>
            </a:r>
            <a:r>
              <a:rPr lang="fr-FR" b="0" i="0" u="none" strike="noStrike" dirty="0">
                <a:solidFill>
                  <a:srgbClr val="333333"/>
                </a:solidFill>
                <a:effectLst/>
                <a:latin typeface="Lato" panose="020F0502020204030204" pitchFamily="34" charset="0"/>
              </a:rPr>
              <a:t> and 156,000 </a:t>
            </a:r>
            <a:r>
              <a:rPr lang="fr-FR" b="0" i="0" u="none" strike="noStrike" dirty="0" err="1">
                <a:solidFill>
                  <a:srgbClr val="333333"/>
                </a:solidFill>
                <a:effectLst/>
                <a:latin typeface="Lato" panose="020F0502020204030204" pitchFamily="34" charset="0"/>
              </a:rPr>
              <a:t>troops</a:t>
            </a:r>
            <a:r>
              <a:rPr lang="fr-FR" b="0" i="0" u="none" strike="noStrike" dirty="0">
                <a:solidFill>
                  <a:srgbClr val="333333"/>
                </a:solidFill>
                <a:effectLst/>
                <a:latin typeface="Lato" panose="020F0502020204030204" pitchFamily="34" charset="0"/>
              </a:rPr>
              <a:t> </a:t>
            </a:r>
            <a:r>
              <a:rPr lang="fr-FR" b="0" i="0" u="none" strike="noStrike" dirty="0" err="1">
                <a:solidFill>
                  <a:srgbClr val="333333"/>
                </a:solidFill>
                <a:effectLst/>
                <a:latin typeface="Lato" panose="020F0502020204030204" pitchFamily="34" charset="0"/>
              </a:rPr>
              <a:t>successfully</a:t>
            </a:r>
            <a:r>
              <a:rPr lang="fr-FR" b="0" i="0" u="none" strike="noStrike" dirty="0">
                <a:solidFill>
                  <a:srgbClr val="333333"/>
                </a:solidFill>
                <a:effectLst/>
                <a:latin typeface="Lato" panose="020F0502020204030204" pitchFamily="34" charset="0"/>
              </a:rPr>
              <a:t> </a:t>
            </a:r>
            <a:r>
              <a:rPr lang="fr-FR" b="0" i="0" u="none" strike="noStrike" dirty="0" err="1">
                <a:solidFill>
                  <a:srgbClr val="333333"/>
                </a:solidFill>
                <a:effectLst/>
                <a:latin typeface="Lato" panose="020F0502020204030204" pitchFamily="34" charset="0"/>
              </a:rPr>
              <a:t>stormed</a:t>
            </a:r>
            <a:r>
              <a:rPr lang="fr-FR" b="0" i="0" u="none" strike="noStrike" dirty="0">
                <a:solidFill>
                  <a:srgbClr val="333333"/>
                </a:solidFill>
                <a:effectLst/>
                <a:latin typeface="Lato" panose="020F0502020204030204" pitchFamily="34" charset="0"/>
              </a:rPr>
              <a:t> the </a:t>
            </a:r>
            <a:r>
              <a:rPr lang="fr-FR" b="0" i="0" u="none" strike="noStrike" dirty="0" err="1">
                <a:solidFill>
                  <a:srgbClr val="333333"/>
                </a:solidFill>
                <a:effectLst/>
                <a:latin typeface="Lato" panose="020F0502020204030204" pitchFamily="34" charset="0"/>
              </a:rPr>
              <a:t>beaches</a:t>
            </a:r>
            <a:r>
              <a:rPr lang="fr-FR" b="0" i="0" u="none" strike="noStrike" dirty="0">
                <a:solidFill>
                  <a:srgbClr val="333333"/>
                </a:solidFill>
                <a:effectLst/>
                <a:latin typeface="Lato" panose="020F0502020204030204" pitchFamily="34" charset="0"/>
              </a:rPr>
              <a:t> </a:t>
            </a:r>
            <a:r>
              <a:rPr lang="fr-FR" b="0" i="0" u="none" strike="noStrike" dirty="0" err="1">
                <a:solidFill>
                  <a:srgbClr val="333333"/>
                </a:solidFill>
                <a:effectLst/>
                <a:latin typeface="Lato" panose="020F0502020204030204" pitchFamily="34" charset="0"/>
              </a:rPr>
              <a:t>that</a:t>
            </a:r>
            <a:r>
              <a:rPr lang="fr-FR" b="0" i="0" u="none" strike="noStrike" dirty="0">
                <a:solidFill>
                  <a:srgbClr val="333333"/>
                </a:solidFill>
                <a:effectLst/>
                <a:latin typeface="Lato" panose="020F0502020204030204" pitchFamily="34" charset="0"/>
              </a:rPr>
              <a:t> </a:t>
            </a:r>
            <a:r>
              <a:rPr lang="fr-FR" b="0" i="0" u="none" strike="noStrike" dirty="0" err="1">
                <a:solidFill>
                  <a:srgbClr val="333333"/>
                </a:solidFill>
                <a:effectLst/>
                <a:latin typeface="Lato" panose="020F0502020204030204" pitchFamily="34" charset="0"/>
              </a:rPr>
              <a:t>day</a:t>
            </a:r>
            <a:r>
              <a:rPr lang="fr-FR" b="0" i="0" u="none" strike="noStrike" dirty="0">
                <a:solidFill>
                  <a:srgbClr val="333333"/>
                </a:solidFill>
                <a:effectLst/>
                <a:latin typeface="Lato" panose="020F0502020204030204" pitchFamily="34" charset="0"/>
              </a:rPr>
              <a:t> — more </a:t>
            </a:r>
            <a:r>
              <a:rPr lang="fr-FR" b="0" i="0" u="none" strike="noStrike" dirty="0" err="1">
                <a:solidFill>
                  <a:srgbClr val="333333"/>
                </a:solidFill>
                <a:effectLst/>
                <a:latin typeface="Lato" panose="020F0502020204030204" pitchFamily="34" charset="0"/>
              </a:rPr>
              <a:t>than</a:t>
            </a:r>
            <a:r>
              <a:rPr lang="fr-FR" b="0" i="0" u="none" strike="noStrike" dirty="0">
                <a:solidFill>
                  <a:srgbClr val="333333"/>
                </a:solidFill>
                <a:effectLst/>
                <a:latin typeface="Lato" panose="020F0502020204030204" pitchFamily="34" charset="0"/>
              </a:rPr>
              <a:t> 4,000 </a:t>
            </a:r>
            <a:r>
              <a:rPr lang="fr-FR" b="0" i="0" u="none" strike="noStrike" dirty="0" err="1">
                <a:solidFill>
                  <a:srgbClr val="333333"/>
                </a:solidFill>
                <a:effectLst/>
                <a:latin typeface="Lato" panose="020F0502020204030204" pitchFamily="34" charset="0"/>
              </a:rPr>
              <a:t>lost</a:t>
            </a:r>
            <a:r>
              <a:rPr lang="fr-FR" b="0" i="0" u="none" strike="noStrike" dirty="0">
                <a:solidFill>
                  <a:srgbClr val="333333"/>
                </a:solidFill>
                <a:effectLst/>
                <a:latin typeface="Lato" panose="020F0502020204030204" pitchFamily="34" charset="0"/>
              </a:rPr>
              <a:t> </a:t>
            </a:r>
            <a:r>
              <a:rPr lang="fr-FR" b="0" i="0" u="none" strike="noStrike" dirty="0" err="1">
                <a:solidFill>
                  <a:srgbClr val="333333"/>
                </a:solidFill>
                <a:effectLst/>
                <a:latin typeface="Lato" panose="020F0502020204030204" pitchFamily="34" charset="0"/>
              </a:rPr>
              <a:t>their</a:t>
            </a:r>
            <a:r>
              <a:rPr lang="fr-FR" b="0" i="0" u="none" strike="noStrike" dirty="0">
                <a:solidFill>
                  <a:srgbClr val="333333"/>
                </a:solidFill>
                <a:effectLst/>
                <a:latin typeface="Lato" panose="020F0502020204030204" pitchFamily="34" charset="0"/>
              </a:rPr>
              <a:t> </a:t>
            </a:r>
            <a:r>
              <a:rPr lang="fr-FR" b="0" i="0" u="none" strike="noStrike" dirty="0" err="1">
                <a:solidFill>
                  <a:srgbClr val="333333"/>
                </a:solidFill>
                <a:effectLst/>
                <a:latin typeface="Lato" panose="020F0502020204030204" pitchFamily="34" charset="0"/>
              </a:rPr>
              <a:t>lives</a:t>
            </a:r>
            <a:r>
              <a:rPr lang="fr-FR" b="0" i="0" u="none" strike="noStrike" dirty="0">
                <a:solidFill>
                  <a:srgbClr val="333333"/>
                </a:solidFill>
                <a:effectLst/>
                <a:latin typeface="Lato" panose="020F0502020204030204" pitchFamily="34" charset="0"/>
              </a:rPr>
              <a:t>.</a:t>
            </a:r>
            <a:endParaRPr lang="fr-FR" dirty="0"/>
          </a:p>
        </p:txBody>
      </p:sp>
    </p:spTree>
    <p:extLst>
      <p:ext uri="{BB962C8B-B14F-4D97-AF65-F5344CB8AC3E}">
        <p14:creationId xmlns:p14="http://schemas.microsoft.com/office/powerpoint/2010/main" val="810917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a:extLst>
            <a:ext uri="{FF2B5EF4-FFF2-40B4-BE49-F238E27FC236}">
              <a16:creationId xmlns:a16="http://schemas.microsoft.com/office/drawing/2014/main" id="{C40B7FA4-9F6E-5F19-46FA-342EE2C4BA2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78FBBA9-2936-8CDB-C32A-DD3BF0E797D5}"/>
              </a:ext>
            </a:extLst>
          </p:cNvPr>
          <p:cNvSpPr>
            <a:spLocks noGrp="1"/>
          </p:cNvSpPr>
          <p:nvPr>
            <p:ph type="ctrTitle"/>
          </p:nvPr>
        </p:nvSpPr>
        <p:spPr>
          <a:xfrm>
            <a:off x="4761187" y="988741"/>
            <a:ext cx="7336220" cy="4880518"/>
          </a:xfrm>
          <a:noFill/>
          <a:ln>
            <a:noFill/>
          </a:ln>
        </p:spPr>
        <p:txBody>
          <a:bodyPr wrap="square">
            <a:normAutofit fontScale="90000"/>
          </a:bodyPr>
          <a:lstStyle/>
          <a:p>
            <a:r>
              <a:rPr lang="fr-FR" b="1" dirty="0" err="1"/>
              <a:t>Who</a:t>
            </a:r>
            <a:r>
              <a:rPr lang="fr-FR" b="1" dirty="0"/>
              <a:t> </a:t>
            </a:r>
            <a:r>
              <a:rPr lang="fr-FR" b="1" dirty="0" err="1"/>
              <a:t>was</a:t>
            </a:r>
            <a:r>
              <a:rPr lang="fr-FR" b="1" dirty="0"/>
              <a:t> the Supreme </a:t>
            </a:r>
            <a:r>
              <a:rPr lang="fr-FR" b="1" dirty="0" err="1"/>
              <a:t>Allied</a:t>
            </a:r>
            <a:r>
              <a:rPr lang="fr-FR" b="1" dirty="0"/>
              <a:t> Commander of the D-Day invasion?</a:t>
            </a:r>
            <a:br>
              <a:rPr lang="fr-FR" b="1" dirty="0"/>
            </a:br>
            <a:br>
              <a:rPr lang="fr-FR" b="1" dirty="0"/>
            </a:br>
            <a:br>
              <a:rPr lang="fr-FR" b="1" dirty="0"/>
            </a:br>
            <a:r>
              <a:rPr lang="fr-FR" b="1" dirty="0"/>
              <a:t>1) GEORGE PATTON</a:t>
            </a:r>
            <a:br>
              <a:rPr lang="fr-FR" b="1" dirty="0"/>
            </a:br>
            <a:r>
              <a:rPr lang="fr-FR" b="1" dirty="0"/>
              <a:t>2) DWIGHT EISENHOWER</a:t>
            </a:r>
            <a:br>
              <a:rPr lang="fr-FR" b="1" dirty="0"/>
            </a:br>
            <a:r>
              <a:rPr lang="fr-FR" b="1" dirty="0"/>
              <a:t>3) BERNARD MONTGOMERY</a:t>
            </a:r>
            <a:br>
              <a:rPr lang="fr-FR" b="1" dirty="0"/>
            </a:br>
            <a:r>
              <a:rPr lang="fr-FR" b="1" dirty="0"/>
              <a:t>4) OMAR BRADLEY</a:t>
            </a:r>
          </a:p>
        </p:txBody>
      </p:sp>
      <p:sp>
        <p:nvSpPr>
          <p:cNvPr id="7" name="Rectangle 6">
            <a:extLst>
              <a:ext uri="{FF2B5EF4-FFF2-40B4-BE49-F238E27FC236}">
                <a16:creationId xmlns:a16="http://schemas.microsoft.com/office/drawing/2014/main" id="{C6AF5751-839A-2906-377C-2A852A229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4295BCFC-119A-23B7-8E1E-B4ECE9F5AB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oneTexte 2">
            <a:extLst>
              <a:ext uri="{FF2B5EF4-FFF2-40B4-BE49-F238E27FC236}">
                <a16:creationId xmlns:a16="http://schemas.microsoft.com/office/drawing/2014/main" id="{A0CDB73A-AEA1-460B-CC96-72D44F6F4C9A}"/>
              </a:ext>
            </a:extLst>
          </p:cNvPr>
          <p:cNvSpPr txBox="1"/>
          <p:nvPr/>
        </p:nvSpPr>
        <p:spPr>
          <a:xfrm>
            <a:off x="1986455" y="2490952"/>
            <a:ext cx="1681655" cy="369332"/>
          </a:xfrm>
          <a:prstGeom prst="rect">
            <a:avLst/>
          </a:prstGeom>
          <a:noFill/>
        </p:spPr>
        <p:txBody>
          <a:bodyPr wrap="square" rtlCol="0">
            <a:spAutoFit/>
          </a:bodyPr>
          <a:lstStyle/>
          <a:p>
            <a:r>
              <a:rPr lang="fr-FR" dirty="0"/>
              <a:t>Question 4</a:t>
            </a:r>
          </a:p>
        </p:txBody>
      </p:sp>
    </p:spTree>
    <p:extLst>
      <p:ext uri="{BB962C8B-B14F-4D97-AF65-F5344CB8AC3E}">
        <p14:creationId xmlns:p14="http://schemas.microsoft.com/office/powerpoint/2010/main" val="45933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8B95A5-53F0-3491-EC4D-38B1E1867D2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CDD9452-3316-0CF1-2190-C951074A8DBD}"/>
              </a:ext>
            </a:extLst>
          </p:cNvPr>
          <p:cNvSpPr>
            <a:spLocks noGrp="1"/>
          </p:cNvSpPr>
          <p:nvPr>
            <p:ph type="ctrTitle"/>
          </p:nvPr>
        </p:nvSpPr>
        <p:spPr>
          <a:xfrm>
            <a:off x="1600200" y="1072055"/>
            <a:ext cx="8991600" cy="3678621"/>
          </a:xfrm>
        </p:spPr>
        <p:txBody>
          <a:bodyPr>
            <a:normAutofit/>
          </a:bodyPr>
          <a:lstStyle/>
          <a:p>
            <a:r>
              <a:rPr lang="fr-FR" b="0" i="0" u="none" strike="noStrike" dirty="0">
                <a:solidFill>
                  <a:srgbClr val="333333"/>
                </a:solidFill>
                <a:effectLst/>
                <a:latin typeface="Source Sans Pro" panose="020B0503030403020204" pitchFamily="34" charset="0"/>
              </a:rPr>
              <a:t>General Dwight D. Eisenhower </a:t>
            </a:r>
            <a:r>
              <a:rPr lang="fr-FR" b="0" i="0" u="none" strike="noStrike" dirty="0" err="1">
                <a:solidFill>
                  <a:srgbClr val="333333"/>
                </a:solidFill>
                <a:effectLst/>
                <a:latin typeface="Source Sans Pro" panose="020B0503030403020204" pitchFamily="34" charset="0"/>
              </a:rPr>
              <a:t>was</a:t>
            </a:r>
            <a:r>
              <a:rPr lang="fr-FR" b="0" i="0" u="none" strike="noStrike" dirty="0">
                <a:solidFill>
                  <a:srgbClr val="333333"/>
                </a:solidFill>
                <a:effectLst/>
                <a:latin typeface="Source Sans Pro" panose="020B0503030403020204" pitchFamily="34" charset="0"/>
              </a:rPr>
              <a:t> the Supreme </a:t>
            </a:r>
            <a:r>
              <a:rPr lang="fr-FR" b="0" i="0" u="none" strike="noStrike" dirty="0" err="1">
                <a:solidFill>
                  <a:srgbClr val="333333"/>
                </a:solidFill>
                <a:effectLst/>
                <a:latin typeface="Source Sans Pro" panose="020B0503030403020204" pitchFamily="34" charset="0"/>
              </a:rPr>
              <a:t>Allied</a:t>
            </a:r>
            <a:r>
              <a:rPr lang="fr-FR" b="0" i="0" u="none" strike="noStrike" dirty="0">
                <a:solidFill>
                  <a:srgbClr val="333333"/>
                </a:solidFill>
                <a:effectLst/>
                <a:latin typeface="Source Sans Pro" panose="020B0503030403020204" pitchFamily="34" charset="0"/>
              </a:rPr>
              <a:t> Commander </a:t>
            </a:r>
            <a:r>
              <a:rPr lang="fr-FR" b="0" i="0" u="none" strike="noStrike" dirty="0" err="1">
                <a:solidFill>
                  <a:srgbClr val="333333"/>
                </a:solidFill>
                <a:effectLst/>
                <a:latin typeface="Source Sans Pro" panose="020B0503030403020204" pitchFamily="34" charset="0"/>
              </a:rPr>
              <a:t>who</a:t>
            </a:r>
            <a:r>
              <a:rPr lang="fr-FR" b="0" i="0" u="none" strike="noStrike" dirty="0">
                <a:solidFill>
                  <a:srgbClr val="333333"/>
                </a:solidFill>
                <a:effectLst/>
                <a:latin typeface="Source Sans Pro" panose="020B0503030403020204" pitchFamily="34" charset="0"/>
              </a:rPr>
              <a:t> </a:t>
            </a:r>
            <a:r>
              <a:rPr lang="fr-FR" b="0" i="0" u="none" strike="noStrike" dirty="0" err="1">
                <a:solidFill>
                  <a:srgbClr val="333333"/>
                </a:solidFill>
                <a:effectLst/>
                <a:latin typeface="Source Sans Pro" panose="020B0503030403020204" pitchFamily="34" charset="0"/>
              </a:rPr>
              <a:t>oversaw</a:t>
            </a:r>
            <a:r>
              <a:rPr lang="fr-FR" b="0" i="0" u="none" strike="noStrike" dirty="0">
                <a:solidFill>
                  <a:srgbClr val="333333"/>
                </a:solidFill>
                <a:effectLst/>
                <a:latin typeface="Source Sans Pro" panose="020B0503030403020204" pitchFamily="34" charset="0"/>
              </a:rPr>
              <a:t> and gave the final </a:t>
            </a:r>
            <a:r>
              <a:rPr lang="fr-FR" b="0" i="0" u="none" strike="noStrike" dirty="0" err="1">
                <a:solidFill>
                  <a:srgbClr val="333333"/>
                </a:solidFill>
                <a:effectLst/>
                <a:latin typeface="Source Sans Pro" panose="020B0503030403020204" pitchFamily="34" charset="0"/>
              </a:rPr>
              <a:t>order</a:t>
            </a:r>
            <a:r>
              <a:rPr lang="fr-FR" b="0" i="0" u="none" strike="noStrike" dirty="0">
                <a:solidFill>
                  <a:srgbClr val="333333"/>
                </a:solidFill>
                <a:effectLst/>
                <a:latin typeface="Source Sans Pro" panose="020B0503030403020204" pitchFamily="34" charset="0"/>
              </a:rPr>
              <a:t> to launch the D-Day invasion of Normandy.</a:t>
            </a:r>
            <a:endParaRPr lang="fr-FR" dirty="0"/>
          </a:p>
        </p:txBody>
      </p:sp>
    </p:spTree>
    <p:extLst>
      <p:ext uri="{BB962C8B-B14F-4D97-AF65-F5344CB8AC3E}">
        <p14:creationId xmlns:p14="http://schemas.microsoft.com/office/powerpoint/2010/main" val="2640041051"/>
      </p:ext>
    </p:extLst>
  </p:cSld>
  <p:clrMapOvr>
    <a:masterClrMapping/>
  </p:clrMapOvr>
</p:sld>
</file>

<file path=ppt/theme/theme1.xml><?xml version="1.0" encoding="utf-8"?>
<a:theme xmlns:a="http://schemas.openxmlformats.org/drawingml/2006/main" name="Colis">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Colis</Template>
  <TotalTime>65</TotalTime>
  <Words>910</Words>
  <Application>Microsoft Macintosh PowerPoint</Application>
  <PresentationFormat>Grand écran</PresentationFormat>
  <Paragraphs>37</Paragraphs>
  <Slides>25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25</vt:i4>
      </vt:variant>
    </vt:vector>
  </HeadingPairs>
  <TitlesOfParts>
    <vt:vector size="31" baseType="lpstr">
      <vt:lpstr>Arial</vt:lpstr>
      <vt:lpstr>Gill Sans MT</vt:lpstr>
      <vt:lpstr>Heebo</vt:lpstr>
      <vt:lpstr>Lato</vt:lpstr>
      <vt:lpstr>Source Sans Pro</vt:lpstr>
      <vt:lpstr>Colis</vt:lpstr>
      <vt:lpstr>D-Day commemorations</vt:lpstr>
      <vt:lpstr>What was the codename for the Allied invasion of Normandy on June 6, 1944? </vt:lpstr>
      <vt:lpstr>Operation Overlord was the codename for the Allied invasion of German-occupied northwestern Europe during World War II. It began with the D-Day landings in Normandy on June 6, 1944.</vt:lpstr>
      <vt:lpstr>Which of these countries did NOT participate in the D-Day invasion?  1) France 2) Poland 3) Canada 4) Italy</vt:lpstr>
      <vt:lpstr>The D-Day invasion involved troops from the United States, United Kingdom, Canada, Free French forces, Polish forces, and others - but Italy did not take part even though it had switched sides and joined the Allies in 1943.</vt:lpstr>
      <vt:lpstr>What were the Normandy beaches code-named where ALLIED troops landed?   1) omaha  2 )utah 3) juno 4) sword 5) gold 6)pointe du hoc</vt:lpstr>
      <vt:lpstr>Utah, Omaha, Gold, Juno and Sword were the code names for the five beaches of Normandy where Allied forces landed on D-Day. More than 13,000 Allied aircraft, 5,000 ships and 156,000 troops successfully stormed the beaches that day — more than 4,000 lost their lives.</vt:lpstr>
      <vt:lpstr>Who was the Supreme Allied Commander of the D-Day invasion?   1) GEORGE PATTON 2) DWIGHT EISENHOWER 3) BERNARD MONTGOMERY 4) OMAR BRADLEY</vt:lpstr>
      <vt:lpstr>General Dwight D. Eisenhower was the Supreme Allied Commander who oversaw and gave the final order to launch the D-Day invasion of Normandy.</vt:lpstr>
      <vt:lpstr>What unusual animal was sent into Normandy by the British military?   1) CATS 2) cattle 3) pidgeons 4) horses</vt:lpstr>
      <vt:lpstr>The British military used carrier pigeons in Normandy to carry crucial messages back to Britain both before and after the invasion. Some were given medals for bravery after flying for hours back across the English Channel.</vt:lpstr>
      <vt:lpstr>What unusual tactic did the Allies employ as part of Operation Fortitude to convince the Germans that the invasion would target elsewhere besides Normandy?  1) They dropped a fake invasion map of berlin 2) they sent a german submarine filled with double agents into calais 3) they created a fake army in england, including inflatable tanks 4) they gave fake preparation letters to the french resistance</vt:lpstr>
      <vt:lpstr>Inflatable tanks and vehicles were deployed over south-east England, giving the impression of an army preparing to invade at Calais. There were also dummy landing craft, and the results were convincing to German reconnaissance aircraft at altitude.</vt:lpstr>
      <vt:lpstr>what was this deception plan called?  1) operation misfortune 2)operation fortunella 3) operation fortitude </vt:lpstr>
      <vt:lpstr>It saw the use of double agents as well as two sections, Fortitude South and Fortitude North. Fortitude South would focus on creating confusion about the Allied Channel crossing, and Fortitude North, staged out of Scotland, would introduce a threat to occupied Norway with the aim of diverting resources away from France.</vt:lpstr>
      <vt:lpstr>What was the name of the artificial temporary harbors used to land troops and supplies after the invasion?   1) PLUTO HARBORS 2) DIEPPE HARBORS 3) CALAIS HARBORS 4) MULBERRY HARBORS</vt:lpstr>
      <vt:lpstr>Mulberry Harbors were two artificial temporary harbors towed across the English Channel and installed off the Normandy beaches to allow the rapid offloading of troops, vehicles, and supplies during the invasion.</vt:lpstr>
      <vt:lpstr>What weapon did American forces use at Omaha Beach to clear paths through the dense beach obstacles for the infantry?   1) sticky bombs 2) bangalore torpedoes 3) robot tanks 4) molotov cocktails</vt:lpstr>
      <vt:lpstr>Bangalore torpedoes were explosive-filled tubes that could blast paths through the formidable obstacles like mines, barbed wire, and wooden stakes that the Germans had emplaced on Omaha Beach. This allowed paths to be cleared for the infantry to get off the beach.</vt:lpstr>
      <vt:lpstr>What does the D in D-Day stand for?  1) Day 2) departure 3) decision 4) doom</vt:lpstr>
      <vt:lpstr>The term D-Day is used by the Armed Forces to denote the start of an operation, but the letter D stands for Day, so in essence it is Day Day.</vt:lpstr>
      <vt:lpstr>What was the official name of the D-Day invasion?  1) OPERATION POSEIDON 2) OPERATION NEPTUNE 3) OPERATIOn OCEANUS </vt:lpstr>
      <vt:lpstr>While D-Day was part of the wider Operation Overlord, the Normandy Landings were given the specific codename of Operation Neptune.</vt:lpstr>
      <vt:lpstr>All documents related to the Normandy Landings were designated with such high security they were classified – under what name?  1) hawk 2) alpha 3) bigot </vt:lpstr>
      <vt:lpstr>One higher than ‘Top Secret’, this classification was used specifically for Operation Overlord of which Operation Neptune was the first stage. It was actually an acronym and stood for British Invasion of German Occupied Territory.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Marie PICHON</dc:creator>
  <cp:lastModifiedBy>Marie PICHON</cp:lastModifiedBy>
  <cp:revision>6</cp:revision>
  <dcterms:created xsi:type="dcterms:W3CDTF">2024-09-08T17:38:00Z</dcterms:created>
  <dcterms:modified xsi:type="dcterms:W3CDTF">2024-10-01T17:42:43Z</dcterms:modified>
</cp:coreProperties>
</file>