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1" roundtripDataSignature="AMtx7mhYZJQE4t2PWcXBHthfP0jEe7/V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61EA216-FE4F-49F3-A6AA-B3BDBC81C96F}">
  <a:tblStyle styleId="{861EA216-FE4F-49F3-A6AA-B3BDBC81C96F}"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F3EA"/>
          </a:solidFill>
        </a:fill>
      </a:tcStyle>
    </a:wholeTbl>
    <a:band1H>
      <a:tcTxStyle/>
      <a:tcStyle>
        <a:fill>
          <a:solidFill>
            <a:srgbClr val="CDE6D3"/>
          </a:solidFill>
        </a:fill>
      </a:tcStyle>
    </a:band1H>
    <a:band2H>
      <a:tcTxStyle/>
    </a:band2H>
    <a:band1V>
      <a:tcTxStyle/>
      <a:tcStyle>
        <a:fill>
          <a:solidFill>
            <a:srgbClr val="CDE6D3"/>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customschemas.google.com/relationships/presentationmetadata" Target="metadata"/><Relationship Id="rId50" Type="http://schemas.openxmlformats.org/officeDocument/2006/relationships/slide" Target="slides/slide4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278f26e1c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278f26e1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 name="Google Shape;219;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9" name="Google Shape;239;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9" name="Google Shape;249;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1fe9d9d60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g31fe9d9d60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9" name="Google Shape;279;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9" name="Google Shape;289;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9" name="Google Shape;299;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7" name="Google Shape;30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8" name="Google Shape;31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8" name="Google Shape;328;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8" name="Google Shape;338;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8" name="Google Shape;348;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8" name="Google Shape;358;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8" name="Google Shape;368;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8" name="Google Shape;378;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8" name="Google Shape;388;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8" name="Google Shape;398;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8" name="Google Shape;408;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8" name="Google Shape;418;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8" name="Google Shape;428;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8" name="Google Shape;438;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8" name="Google Shape;448;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8" name="Google Shape;458;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8" name="Google Shape;468;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8" name="Google Shape;478;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8" name="Google Shape;488;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8" name="Google Shape;498;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8" name="Google Shape;508;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8" name="Google Shape;518;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7"/>
          <p:cNvSpPr txBox="1"/>
          <p:nvPr>
            <p:ph type="ctrTitle"/>
          </p:nvPr>
        </p:nvSpPr>
        <p:spPr>
          <a:xfrm>
            <a:off x="762000" y="1523999"/>
            <a:ext cx="10668000" cy="198596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7"/>
          <p:cNvSpPr txBox="1"/>
          <p:nvPr>
            <p:ph idx="1" type="subTitle"/>
          </p:nvPr>
        </p:nvSpPr>
        <p:spPr>
          <a:xfrm>
            <a:off x="762000" y="3809999"/>
            <a:ext cx="10667998" cy="198596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4" name="Google Shape;14;p27"/>
          <p:cNvSpPr txBox="1"/>
          <p:nvPr>
            <p:ph idx="10" type="dt"/>
          </p:nvPr>
        </p:nvSpPr>
        <p:spPr>
          <a:xfrm>
            <a:off x="762000" y="401594"/>
            <a:ext cx="30480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7"/>
          <p:cNvSpPr txBox="1"/>
          <p:nvPr>
            <p:ph idx="11" type="ftr"/>
          </p:nvPr>
        </p:nvSpPr>
        <p:spPr>
          <a:xfrm>
            <a:off x="6858000" y="6096000"/>
            <a:ext cx="45720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7"/>
          <p:cNvSpPr txBox="1"/>
          <p:nvPr>
            <p:ph idx="12" type="sldNum"/>
          </p:nvPr>
        </p:nvSpPr>
        <p:spPr>
          <a:xfrm>
            <a:off x="9144000" y="401594"/>
            <a:ext cx="2286000" cy="762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6"/>
          <p:cNvSpPr txBox="1"/>
          <p:nvPr>
            <p:ph type="title"/>
          </p:nvPr>
        </p:nvSpPr>
        <p:spPr>
          <a:xfrm>
            <a:off x="762000" y="1524000"/>
            <a:ext cx="9144000" cy="152399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6"/>
          <p:cNvSpPr txBox="1"/>
          <p:nvPr>
            <p:ph idx="1" type="body"/>
          </p:nvPr>
        </p:nvSpPr>
        <p:spPr>
          <a:xfrm rot="5400000">
            <a:off x="4572000" y="-762000"/>
            <a:ext cx="3048000" cy="10668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1" name="Google Shape;71;p36"/>
          <p:cNvSpPr txBox="1"/>
          <p:nvPr>
            <p:ph idx="10" type="dt"/>
          </p:nvPr>
        </p:nvSpPr>
        <p:spPr>
          <a:xfrm>
            <a:off x="762000" y="401594"/>
            <a:ext cx="30480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6"/>
          <p:cNvSpPr txBox="1"/>
          <p:nvPr>
            <p:ph idx="11" type="ftr"/>
          </p:nvPr>
        </p:nvSpPr>
        <p:spPr>
          <a:xfrm>
            <a:off x="6858000" y="6096000"/>
            <a:ext cx="45720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6"/>
          <p:cNvSpPr txBox="1"/>
          <p:nvPr>
            <p:ph idx="12" type="sldNum"/>
          </p:nvPr>
        </p:nvSpPr>
        <p:spPr>
          <a:xfrm>
            <a:off x="9144000" y="401594"/>
            <a:ext cx="2286000" cy="762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7"/>
          <p:cNvSpPr txBox="1"/>
          <p:nvPr>
            <p:ph type="title"/>
          </p:nvPr>
        </p:nvSpPr>
        <p:spPr>
          <a:xfrm rot="5400000">
            <a:off x="7791450" y="2457450"/>
            <a:ext cx="4572001" cy="27051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7"/>
          <p:cNvSpPr txBox="1"/>
          <p:nvPr>
            <p:ph idx="1" type="body"/>
          </p:nvPr>
        </p:nvSpPr>
        <p:spPr>
          <a:xfrm rot="5400000">
            <a:off x="2286000" y="0"/>
            <a:ext cx="4572000" cy="7620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7" name="Google Shape;77;p37"/>
          <p:cNvSpPr txBox="1"/>
          <p:nvPr>
            <p:ph idx="10" type="dt"/>
          </p:nvPr>
        </p:nvSpPr>
        <p:spPr>
          <a:xfrm>
            <a:off x="762000" y="401594"/>
            <a:ext cx="30480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7"/>
          <p:cNvSpPr txBox="1"/>
          <p:nvPr>
            <p:ph idx="11" type="ftr"/>
          </p:nvPr>
        </p:nvSpPr>
        <p:spPr>
          <a:xfrm>
            <a:off x="6858000" y="6096000"/>
            <a:ext cx="45720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7"/>
          <p:cNvSpPr txBox="1"/>
          <p:nvPr>
            <p:ph idx="12" type="sldNum"/>
          </p:nvPr>
        </p:nvSpPr>
        <p:spPr>
          <a:xfrm>
            <a:off x="9144000" y="401594"/>
            <a:ext cx="2286000" cy="762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8"/>
          <p:cNvSpPr txBox="1"/>
          <p:nvPr>
            <p:ph type="title"/>
          </p:nvPr>
        </p:nvSpPr>
        <p:spPr>
          <a:xfrm>
            <a:off x="762000" y="1524000"/>
            <a:ext cx="9144000" cy="126364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8"/>
          <p:cNvSpPr txBox="1"/>
          <p:nvPr>
            <p:ph idx="1" type="body"/>
          </p:nvPr>
        </p:nvSpPr>
        <p:spPr>
          <a:xfrm>
            <a:off x="762000" y="3047999"/>
            <a:ext cx="10668000" cy="304800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0" name="Google Shape;20;p28"/>
          <p:cNvSpPr txBox="1"/>
          <p:nvPr>
            <p:ph idx="10" type="dt"/>
          </p:nvPr>
        </p:nvSpPr>
        <p:spPr>
          <a:xfrm>
            <a:off x="762000" y="401594"/>
            <a:ext cx="30480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8"/>
          <p:cNvSpPr txBox="1"/>
          <p:nvPr>
            <p:ph idx="11" type="ftr"/>
          </p:nvPr>
        </p:nvSpPr>
        <p:spPr>
          <a:xfrm>
            <a:off x="6858000" y="6096000"/>
            <a:ext cx="45720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8"/>
          <p:cNvSpPr txBox="1"/>
          <p:nvPr>
            <p:ph idx="12" type="sldNum"/>
          </p:nvPr>
        </p:nvSpPr>
        <p:spPr>
          <a:xfrm>
            <a:off x="9144000" y="401594"/>
            <a:ext cx="2286000" cy="762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9"/>
          <p:cNvSpPr txBox="1"/>
          <p:nvPr>
            <p:ph type="title"/>
          </p:nvPr>
        </p:nvSpPr>
        <p:spPr>
          <a:xfrm>
            <a:off x="762000" y="1530351"/>
            <a:ext cx="10668000" cy="22796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9"/>
          <p:cNvSpPr txBox="1"/>
          <p:nvPr>
            <p:ph idx="1" type="body"/>
          </p:nvPr>
        </p:nvSpPr>
        <p:spPr>
          <a:xfrm>
            <a:off x="762000" y="4589464"/>
            <a:ext cx="10668000" cy="118318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26" name="Google Shape;26;p29"/>
          <p:cNvSpPr txBox="1"/>
          <p:nvPr>
            <p:ph idx="10" type="dt"/>
          </p:nvPr>
        </p:nvSpPr>
        <p:spPr>
          <a:xfrm>
            <a:off x="762000" y="401594"/>
            <a:ext cx="30480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9"/>
          <p:cNvSpPr txBox="1"/>
          <p:nvPr>
            <p:ph idx="11" type="ftr"/>
          </p:nvPr>
        </p:nvSpPr>
        <p:spPr>
          <a:xfrm>
            <a:off x="6858000" y="6096000"/>
            <a:ext cx="45720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9"/>
          <p:cNvSpPr txBox="1"/>
          <p:nvPr>
            <p:ph idx="12" type="sldNum"/>
          </p:nvPr>
        </p:nvSpPr>
        <p:spPr>
          <a:xfrm>
            <a:off x="9144000" y="401594"/>
            <a:ext cx="2286000" cy="762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30"/>
          <p:cNvSpPr txBox="1"/>
          <p:nvPr>
            <p:ph type="title"/>
          </p:nvPr>
        </p:nvSpPr>
        <p:spPr>
          <a:xfrm>
            <a:off x="762000" y="1524000"/>
            <a:ext cx="9144000" cy="126364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0"/>
          <p:cNvSpPr txBox="1"/>
          <p:nvPr>
            <p:ph idx="1" type="body"/>
          </p:nvPr>
        </p:nvSpPr>
        <p:spPr>
          <a:xfrm>
            <a:off x="762000" y="3048000"/>
            <a:ext cx="4572000" cy="3048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2" name="Google Shape;32;p30"/>
          <p:cNvSpPr txBox="1"/>
          <p:nvPr>
            <p:ph idx="2" type="body"/>
          </p:nvPr>
        </p:nvSpPr>
        <p:spPr>
          <a:xfrm>
            <a:off x="6858000" y="3048000"/>
            <a:ext cx="4572000" cy="3048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3" name="Google Shape;33;p30"/>
          <p:cNvSpPr txBox="1"/>
          <p:nvPr>
            <p:ph idx="10" type="dt"/>
          </p:nvPr>
        </p:nvSpPr>
        <p:spPr>
          <a:xfrm>
            <a:off x="762000" y="401594"/>
            <a:ext cx="30480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0"/>
          <p:cNvSpPr txBox="1"/>
          <p:nvPr>
            <p:ph idx="11" type="ftr"/>
          </p:nvPr>
        </p:nvSpPr>
        <p:spPr>
          <a:xfrm>
            <a:off x="6858000" y="6096000"/>
            <a:ext cx="45720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txBox="1"/>
          <p:nvPr>
            <p:ph idx="12" type="sldNum"/>
          </p:nvPr>
        </p:nvSpPr>
        <p:spPr>
          <a:xfrm>
            <a:off x="9144000" y="401594"/>
            <a:ext cx="2286000" cy="762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1"/>
          <p:cNvSpPr txBox="1"/>
          <p:nvPr>
            <p:ph type="title"/>
          </p:nvPr>
        </p:nvSpPr>
        <p:spPr>
          <a:xfrm>
            <a:off x="762000" y="1527048"/>
            <a:ext cx="10668000" cy="75895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1"/>
          <p:cNvSpPr txBox="1"/>
          <p:nvPr>
            <p:ph idx="1" type="body"/>
          </p:nvPr>
        </p:nvSpPr>
        <p:spPr>
          <a:xfrm>
            <a:off x="762000" y="2285999"/>
            <a:ext cx="4572001" cy="76199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9" name="Google Shape;39;p31"/>
          <p:cNvSpPr txBox="1"/>
          <p:nvPr>
            <p:ph idx="2" type="body"/>
          </p:nvPr>
        </p:nvSpPr>
        <p:spPr>
          <a:xfrm>
            <a:off x="762001" y="3059113"/>
            <a:ext cx="4572000" cy="303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0" name="Google Shape;40;p31"/>
          <p:cNvSpPr txBox="1"/>
          <p:nvPr>
            <p:ph idx="3" type="body"/>
          </p:nvPr>
        </p:nvSpPr>
        <p:spPr>
          <a:xfrm>
            <a:off x="6857998" y="2286000"/>
            <a:ext cx="4572001" cy="76199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1" name="Google Shape;41;p31"/>
          <p:cNvSpPr txBox="1"/>
          <p:nvPr>
            <p:ph idx="4" type="body"/>
          </p:nvPr>
        </p:nvSpPr>
        <p:spPr>
          <a:xfrm>
            <a:off x="6858000" y="3059113"/>
            <a:ext cx="4571998" cy="3036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2" name="Google Shape;42;p31"/>
          <p:cNvSpPr txBox="1"/>
          <p:nvPr>
            <p:ph idx="10" type="dt"/>
          </p:nvPr>
        </p:nvSpPr>
        <p:spPr>
          <a:xfrm>
            <a:off x="762000" y="401594"/>
            <a:ext cx="30480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idx="11" type="ftr"/>
          </p:nvPr>
        </p:nvSpPr>
        <p:spPr>
          <a:xfrm>
            <a:off x="6858000" y="6096000"/>
            <a:ext cx="45720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1"/>
          <p:cNvSpPr txBox="1"/>
          <p:nvPr>
            <p:ph idx="12" type="sldNum"/>
          </p:nvPr>
        </p:nvSpPr>
        <p:spPr>
          <a:xfrm>
            <a:off x="9144000" y="401594"/>
            <a:ext cx="2286000" cy="762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2"/>
          <p:cNvSpPr txBox="1"/>
          <p:nvPr>
            <p:ph type="title"/>
          </p:nvPr>
        </p:nvSpPr>
        <p:spPr>
          <a:xfrm>
            <a:off x="762000" y="1524000"/>
            <a:ext cx="9144000" cy="3810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2"/>
          <p:cNvSpPr txBox="1"/>
          <p:nvPr>
            <p:ph idx="10" type="dt"/>
          </p:nvPr>
        </p:nvSpPr>
        <p:spPr>
          <a:xfrm>
            <a:off x="762000" y="401594"/>
            <a:ext cx="30480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2"/>
          <p:cNvSpPr txBox="1"/>
          <p:nvPr>
            <p:ph idx="11" type="ftr"/>
          </p:nvPr>
        </p:nvSpPr>
        <p:spPr>
          <a:xfrm>
            <a:off x="6858000" y="6096000"/>
            <a:ext cx="45720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2"/>
          <p:cNvSpPr txBox="1"/>
          <p:nvPr>
            <p:ph idx="12" type="sldNum"/>
          </p:nvPr>
        </p:nvSpPr>
        <p:spPr>
          <a:xfrm>
            <a:off x="9144000" y="401594"/>
            <a:ext cx="2286000" cy="762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3"/>
          <p:cNvSpPr txBox="1"/>
          <p:nvPr>
            <p:ph idx="10" type="dt"/>
          </p:nvPr>
        </p:nvSpPr>
        <p:spPr>
          <a:xfrm>
            <a:off x="762000" y="401594"/>
            <a:ext cx="30480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3"/>
          <p:cNvSpPr txBox="1"/>
          <p:nvPr>
            <p:ph idx="11" type="ftr"/>
          </p:nvPr>
        </p:nvSpPr>
        <p:spPr>
          <a:xfrm>
            <a:off x="6858000" y="6096000"/>
            <a:ext cx="45720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3"/>
          <p:cNvSpPr txBox="1"/>
          <p:nvPr>
            <p:ph idx="12" type="sldNum"/>
          </p:nvPr>
        </p:nvSpPr>
        <p:spPr>
          <a:xfrm>
            <a:off x="9144000" y="401594"/>
            <a:ext cx="2286000" cy="762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4"/>
          <p:cNvSpPr txBox="1"/>
          <p:nvPr>
            <p:ph type="title"/>
          </p:nvPr>
        </p:nvSpPr>
        <p:spPr>
          <a:xfrm>
            <a:off x="762000" y="1524000"/>
            <a:ext cx="3821113" cy="1524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4"/>
          <p:cNvSpPr txBox="1"/>
          <p:nvPr>
            <p:ph idx="1" type="body"/>
          </p:nvPr>
        </p:nvSpPr>
        <p:spPr>
          <a:xfrm>
            <a:off x="5334000" y="1524000"/>
            <a:ext cx="6096000" cy="38100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57" name="Google Shape;57;p34"/>
          <p:cNvSpPr txBox="1"/>
          <p:nvPr>
            <p:ph idx="2" type="body"/>
          </p:nvPr>
        </p:nvSpPr>
        <p:spPr>
          <a:xfrm>
            <a:off x="762000" y="3048000"/>
            <a:ext cx="3821113" cy="3048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58" name="Google Shape;58;p34"/>
          <p:cNvSpPr txBox="1"/>
          <p:nvPr>
            <p:ph idx="10" type="dt"/>
          </p:nvPr>
        </p:nvSpPr>
        <p:spPr>
          <a:xfrm>
            <a:off x="762000" y="401594"/>
            <a:ext cx="30480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4"/>
          <p:cNvSpPr txBox="1"/>
          <p:nvPr>
            <p:ph idx="11" type="ftr"/>
          </p:nvPr>
        </p:nvSpPr>
        <p:spPr>
          <a:xfrm>
            <a:off x="6858000" y="6096000"/>
            <a:ext cx="45720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4"/>
          <p:cNvSpPr txBox="1"/>
          <p:nvPr>
            <p:ph idx="12" type="sldNum"/>
          </p:nvPr>
        </p:nvSpPr>
        <p:spPr>
          <a:xfrm>
            <a:off x="9144000" y="401594"/>
            <a:ext cx="2286000" cy="762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5"/>
          <p:cNvSpPr txBox="1"/>
          <p:nvPr>
            <p:ph type="title"/>
          </p:nvPr>
        </p:nvSpPr>
        <p:spPr>
          <a:xfrm>
            <a:off x="762001" y="1524000"/>
            <a:ext cx="3810000"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5"/>
          <p:cNvSpPr/>
          <p:nvPr>
            <p:ph idx="2" type="pic"/>
          </p:nvPr>
        </p:nvSpPr>
        <p:spPr>
          <a:xfrm>
            <a:off x="5333999" y="1524000"/>
            <a:ext cx="6095999" cy="3810000"/>
          </a:xfrm>
          <a:prstGeom prst="rect">
            <a:avLst/>
          </a:prstGeom>
          <a:noFill/>
          <a:ln>
            <a:noFill/>
          </a:ln>
        </p:spPr>
      </p:sp>
      <p:sp>
        <p:nvSpPr>
          <p:cNvPr id="64" name="Google Shape;64;p35"/>
          <p:cNvSpPr txBox="1"/>
          <p:nvPr>
            <p:ph idx="1" type="body"/>
          </p:nvPr>
        </p:nvSpPr>
        <p:spPr>
          <a:xfrm>
            <a:off x="762001" y="3048000"/>
            <a:ext cx="3810000" cy="3048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5" name="Google Shape;65;p35"/>
          <p:cNvSpPr txBox="1"/>
          <p:nvPr>
            <p:ph idx="10" type="dt"/>
          </p:nvPr>
        </p:nvSpPr>
        <p:spPr>
          <a:xfrm>
            <a:off x="762000" y="401594"/>
            <a:ext cx="30480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5"/>
          <p:cNvSpPr txBox="1"/>
          <p:nvPr>
            <p:ph idx="11" type="ftr"/>
          </p:nvPr>
        </p:nvSpPr>
        <p:spPr>
          <a:xfrm>
            <a:off x="6858000" y="6096000"/>
            <a:ext cx="45720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txBox="1"/>
          <p:nvPr>
            <p:ph idx="12" type="sldNum"/>
          </p:nvPr>
        </p:nvSpPr>
        <p:spPr>
          <a:xfrm>
            <a:off x="9144000" y="401594"/>
            <a:ext cx="2286000" cy="762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762000" y="1524000"/>
            <a:ext cx="9144000" cy="126364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6"/>
          <p:cNvSpPr txBox="1"/>
          <p:nvPr>
            <p:ph idx="1" type="body"/>
          </p:nvPr>
        </p:nvSpPr>
        <p:spPr>
          <a:xfrm>
            <a:off x="762000" y="3047999"/>
            <a:ext cx="10668000" cy="3048001"/>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8" name="Google Shape;8;p26"/>
          <p:cNvSpPr txBox="1"/>
          <p:nvPr>
            <p:ph idx="10" type="dt"/>
          </p:nvPr>
        </p:nvSpPr>
        <p:spPr>
          <a:xfrm>
            <a:off x="762000" y="401594"/>
            <a:ext cx="3048000"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9" name="Google Shape;9;p26"/>
          <p:cNvSpPr txBox="1"/>
          <p:nvPr>
            <p:ph idx="11" type="ftr"/>
          </p:nvPr>
        </p:nvSpPr>
        <p:spPr>
          <a:xfrm>
            <a:off x="6858000" y="6096000"/>
            <a:ext cx="4572000" cy="3651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10" name="Google Shape;10;p26"/>
          <p:cNvSpPr txBox="1"/>
          <p:nvPr>
            <p:ph idx="12" type="sldNum"/>
          </p:nvPr>
        </p:nvSpPr>
        <p:spPr>
          <a:xfrm>
            <a:off x="9144000" y="401594"/>
            <a:ext cx="2286000" cy="762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3"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Mosaïque de formes géométriques colorées" id="85" name="Google Shape;85;p1"/>
          <p:cNvPicPr preferRelativeResize="0"/>
          <p:nvPr/>
        </p:nvPicPr>
        <p:blipFill rotWithShape="1">
          <a:blip r:embed="rId3">
            <a:alphaModFix amt="50000"/>
          </a:blip>
          <a:srcRect b="9020" l="0" r="0" t="21051"/>
          <a:stretch/>
        </p:blipFill>
        <p:spPr>
          <a:xfrm>
            <a:off x="20" y="10"/>
            <a:ext cx="12191980" cy="6095990"/>
          </a:xfrm>
          <a:custGeom>
            <a:rect b="b" l="l" r="r" t="t"/>
            <a:pathLst>
              <a:path extrusionOk="0" h="6096000" w="12192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noFill/>
          <a:ln>
            <a:noFill/>
          </a:ln>
          <a:effectLst>
            <a:outerShdw blurRad="381000" rotWithShape="0" algn="t" dir="5400000" dist="152400">
              <a:srgbClr val="000000">
                <a:alpha val="20000"/>
              </a:srgbClr>
            </a:outerShdw>
          </a:effectLst>
        </p:spPr>
      </p:pic>
      <p:grpSp>
        <p:nvGrpSpPr>
          <p:cNvPr id="86" name="Google Shape;86;p1"/>
          <p:cNvGrpSpPr/>
          <p:nvPr/>
        </p:nvGrpSpPr>
        <p:grpSpPr>
          <a:xfrm>
            <a:off x="544" y="3296010"/>
            <a:ext cx="12191456" cy="2849976"/>
            <a:chOff x="476" y="-3923157"/>
            <a:chExt cx="10667524" cy="2493729"/>
          </a:xfrm>
        </p:grpSpPr>
        <p:sp>
          <p:nvSpPr>
            <p:cNvPr id="87" name="Google Shape;87;p1"/>
            <p:cNvSpPr/>
            <p:nvPr/>
          </p:nvSpPr>
          <p:spPr>
            <a:xfrm>
              <a:off x="476" y="-3923156"/>
              <a:ext cx="10667524" cy="2493728"/>
            </a:xfrm>
            <a:custGeom>
              <a:rect b="b" l="l" r="r" t="t"/>
              <a:pathLst>
                <a:path extrusionOk="0" h="1424940" w="6095524">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8" name="Google Shape;88;p1"/>
            <p:cNvSpPr/>
            <p:nvPr/>
          </p:nvSpPr>
          <p:spPr>
            <a:xfrm>
              <a:off x="476" y="-3923157"/>
              <a:ext cx="10667524" cy="2493728"/>
            </a:xfrm>
            <a:custGeom>
              <a:rect b="b" l="l" r="r" t="t"/>
              <a:pathLst>
                <a:path extrusionOk="0" h="1424940" w="6095524">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rotWithShape="1">
              <a:blip r:embed="rId4">
                <a:alphaModFix amt="57000"/>
              </a:blip>
              <a:tile algn="tl" flip="none" tx="0" sx="100000" ty="0" sy="10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89" name="Google Shape;89;p1"/>
          <p:cNvSpPr txBox="1"/>
          <p:nvPr>
            <p:ph type="ctrTitle"/>
          </p:nvPr>
        </p:nvSpPr>
        <p:spPr>
          <a:xfrm>
            <a:off x="761999" y="1514475"/>
            <a:ext cx="8381999" cy="199548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6800"/>
              <a:buFont typeface="Arial"/>
              <a:buNone/>
            </a:pPr>
            <a:r>
              <a:rPr lang="en-US" sz="6800"/>
              <a:t>SCOTUS &amp; Civil Rights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3" name="Shape 173"/>
        <p:cNvGrpSpPr/>
        <p:nvPr/>
      </p:nvGrpSpPr>
      <p:grpSpPr>
        <a:xfrm>
          <a:off x="0" y="0"/>
          <a:ext cx="0" cy="0"/>
          <a:chOff x="0" y="0"/>
          <a:chExt cx="0" cy="0"/>
        </a:xfrm>
      </p:grpSpPr>
      <p:sp>
        <p:nvSpPr>
          <p:cNvPr id="174" name="Google Shape;174;p9"/>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5" name="Google Shape;175;p9"/>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76" name="Google Shape;176;p9"/>
          <p:cNvGrpSpPr/>
          <p:nvPr/>
        </p:nvGrpSpPr>
        <p:grpSpPr>
          <a:xfrm>
            <a:off x="-456" y="1"/>
            <a:ext cx="835935" cy="6858000"/>
            <a:chOff x="-456" y="1"/>
            <a:chExt cx="835935" cy="6858000"/>
          </a:xfrm>
        </p:grpSpPr>
        <p:sp>
          <p:nvSpPr>
            <p:cNvPr id="177" name="Google Shape;177;p9"/>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8" name="Google Shape;178;p9"/>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aphicFrame>
        <p:nvGraphicFramePr>
          <p:cNvPr id="179" name="Google Shape;179;p9"/>
          <p:cNvGraphicFramePr/>
          <p:nvPr/>
        </p:nvGraphicFramePr>
        <p:xfrm>
          <a:off x="2032000" y="374574"/>
          <a:ext cx="3000000" cy="3000000"/>
        </p:xfrm>
        <a:graphic>
          <a:graphicData uri="http://schemas.openxmlformats.org/drawingml/2006/table">
            <a:tbl>
              <a:tblPr bandRow="1" firstRow="1">
                <a:noFill/>
                <a:tableStyleId>{861EA216-FE4F-49F3-A6AA-B3BDBC81C96F}</a:tableStyleId>
              </a:tblPr>
              <a:tblGrid>
                <a:gridCol w="4508950"/>
                <a:gridCol w="4508950"/>
              </a:tblGrid>
              <a:tr h="352325">
                <a:tc>
                  <a:txBody>
                    <a:bodyPr/>
                    <a:lstStyle/>
                    <a:p>
                      <a:pPr indent="0" lvl="0" marL="0" marR="0" rtl="0" algn="ctr">
                        <a:lnSpc>
                          <a:spcPct val="100000"/>
                        </a:lnSpc>
                        <a:spcBef>
                          <a:spcPts val="0"/>
                        </a:spcBef>
                        <a:spcAft>
                          <a:spcPts val="0"/>
                        </a:spcAft>
                        <a:buNone/>
                      </a:pPr>
                      <a:r>
                        <a:rPr lang="en-US" sz="1800" u="none" cap="none" strike="noStrike"/>
                        <a:t>Idaho</a:t>
                      </a:r>
                      <a:endParaRPr/>
                    </a:p>
                  </a:txBody>
                  <a:tcPr marT="45725" marB="45725" marR="91450" marL="91450"/>
                </a:tc>
                <a:tc>
                  <a:txBody>
                    <a:bodyPr/>
                    <a:lstStyle/>
                    <a:p>
                      <a:pPr indent="0" lvl="0" marL="0" marR="0" rtl="0" algn="ctr">
                        <a:lnSpc>
                          <a:spcPct val="100000"/>
                        </a:lnSpc>
                        <a:spcBef>
                          <a:spcPts val="0"/>
                        </a:spcBef>
                        <a:spcAft>
                          <a:spcPts val="0"/>
                        </a:spcAft>
                        <a:buNone/>
                      </a:pPr>
                      <a:r>
                        <a:rPr lang="en-US" sz="1800" u="none" cap="none" strike="noStrike"/>
                        <a:t>Iowa</a:t>
                      </a:r>
                      <a:endParaRPr/>
                    </a:p>
                  </a:txBody>
                  <a:tcPr marT="45725" marB="45725" marR="91450" marL="91450"/>
                </a:tc>
              </a:tr>
              <a:tr h="5299325">
                <a:tc>
                  <a:txBody>
                    <a:bodyPr/>
                    <a:lstStyle/>
                    <a:p>
                      <a:pPr indent="-342900" lvl="0" marL="342900" marR="0" rtl="0" algn="l">
                        <a:lnSpc>
                          <a:spcPct val="100000"/>
                        </a:lnSpc>
                        <a:spcBef>
                          <a:spcPts val="0"/>
                        </a:spcBef>
                        <a:spcAft>
                          <a:spcPts val="0"/>
                        </a:spcAft>
                        <a:buClr>
                          <a:srgbClr val="000000"/>
                        </a:buClr>
                        <a:buSzPts val="1800"/>
                        <a:buFont typeface="Arial"/>
                        <a:buAutoNum type="arabicParenR"/>
                      </a:pPr>
                      <a:r>
                        <a:rPr lang="en-US" sz="1800"/>
                        <a:t>What was Idaho’s abortion ban about?</a:t>
                      </a:r>
                      <a:endParaRPr sz="1800"/>
                    </a:p>
                    <a:p>
                      <a:pPr indent="0" lvl="0" marL="457200" marR="0" rtl="0" algn="l">
                        <a:lnSpc>
                          <a:spcPct val="100000"/>
                        </a:lnSpc>
                        <a:spcBef>
                          <a:spcPts val="0"/>
                        </a:spcBef>
                        <a:spcAft>
                          <a:spcPts val="0"/>
                        </a:spcAft>
                        <a:buNone/>
                      </a:pPr>
                      <a:r>
                        <a:t/>
                      </a:r>
                      <a:endParaRPr sz="1800"/>
                    </a:p>
                    <a:p>
                      <a:pPr indent="-342900" lvl="0" marL="342900" marR="0" rtl="0" algn="l">
                        <a:lnSpc>
                          <a:spcPct val="100000"/>
                        </a:lnSpc>
                        <a:spcBef>
                          <a:spcPts val="0"/>
                        </a:spcBef>
                        <a:spcAft>
                          <a:spcPts val="0"/>
                        </a:spcAft>
                        <a:buSzPts val="1800"/>
                        <a:buAutoNum type="arabicParenR"/>
                      </a:pPr>
                      <a:r>
                        <a:rPr lang="en-US" sz="1800"/>
                        <a:t>How did the Supreme Court take position regarding that decision?</a:t>
                      </a:r>
                      <a:endParaRPr sz="1800"/>
                    </a:p>
                    <a:p>
                      <a:pPr indent="0" lvl="0" marL="457200" marR="0" rtl="0" algn="l">
                        <a:lnSpc>
                          <a:spcPct val="100000"/>
                        </a:lnSpc>
                        <a:spcBef>
                          <a:spcPts val="0"/>
                        </a:spcBef>
                        <a:spcAft>
                          <a:spcPts val="0"/>
                        </a:spcAft>
                        <a:buNone/>
                      </a:pPr>
                      <a:r>
                        <a:t/>
                      </a:r>
                      <a:endParaRPr sz="1800"/>
                    </a:p>
                    <a:p>
                      <a:pPr indent="-342900" lvl="0" marL="342900" marR="0" rtl="0" algn="l">
                        <a:lnSpc>
                          <a:spcPct val="100000"/>
                        </a:lnSpc>
                        <a:spcBef>
                          <a:spcPts val="0"/>
                        </a:spcBef>
                        <a:spcAft>
                          <a:spcPts val="0"/>
                        </a:spcAft>
                        <a:buSzPts val="1800"/>
                        <a:buAutoNum type="arabicParenR"/>
                      </a:pPr>
                      <a:r>
                        <a:rPr lang="en-US" sz="1800"/>
                        <a:t>Are there any exceptions to the abortion ban in Idaho? If so, what are they?</a:t>
                      </a:r>
                      <a:endParaRPr sz="1800"/>
                    </a:p>
                    <a:p>
                      <a:pPr indent="0" lvl="0" marL="457200" marR="0" rtl="0" algn="l">
                        <a:lnSpc>
                          <a:spcPct val="100000"/>
                        </a:lnSpc>
                        <a:spcBef>
                          <a:spcPts val="0"/>
                        </a:spcBef>
                        <a:spcAft>
                          <a:spcPts val="0"/>
                        </a:spcAft>
                        <a:buNone/>
                      </a:pPr>
                      <a:r>
                        <a:t/>
                      </a:r>
                      <a:endParaRPr sz="1800"/>
                    </a:p>
                    <a:p>
                      <a:pPr indent="-342900" lvl="0" marL="342900" marR="0" rtl="0" algn="l">
                        <a:lnSpc>
                          <a:spcPct val="100000"/>
                        </a:lnSpc>
                        <a:spcBef>
                          <a:spcPts val="0"/>
                        </a:spcBef>
                        <a:spcAft>
                          <a:spcPts val="0"/>
                        </a:spcAft>
                        <a:buSzPts val="1800"/>
                        <a:buAutoNum type="arabicParenR"/>
                      </a:pPr>
                      <a:r>
                        <a:rPr lang="en-US" sz="1800"/>
                        <a:t>What are the implications for </a:t>
                      </a:r>
                      <a:r>
                        <a:rPr lang="en-US" sz="1800"/>
                        <a:t>healthcare</a:t>
                      </a:r>
                      <a:r>
                        <a:rPr lang="en-US" sz="1800"/>
                        <a:t> providers? women? neighboring states?</a:t>
                      </a:r>
                      <a:endParaRPr/>
                    </a:p>
                    <a:p>
                      <a:pPr indent="0" lvl="0" marL="457200" marR="0" rtl="0" algn="l">
                        <a:lnSpc>
                          <a:spcPct val="100000"/>
                        </a:lnSpc>
                        <a:spcBef>
                          <a:spcPts val="0"/>
                        </a:spcBef>
                        <a:spcAft>
                          <a:spcPts val="0"/>
                        </a:spcAft>
                        <a:buNone/>
                      </a:pPr>
                      <a:r>
                        <a:t/>
                      </a:r>
                      <a:endParaRPr/>
                    </a:p>
                  </a:txBody>
                  <a:tcPr marT="45725" marB="45725" marR="91450" marL="91450"/>
                </a:tc>
                <a:tc>
                  <a:txBody>
                    <a:bodyPr/>
                    <a:lstStyle/>
                    <a:p>
                      <a:pPr indent="-342900" lvl="0" marL="342900" marR="0" rtl="0" algn="l">
                        <a:lnSpc>
                          <a:spcPct val="100000"/>
                        </a:lnSpc>
                        <a:spcBef>
                          <a:spcPts val="0"/>
                        </a:spcBef>
                        <a:spcAft>
                          <a:spcPts val="0"/>
                        </a:spcAft>
                        <a:buClr>
                          <a:srgbClr val="000000"/>
                        </a:buClr>
                        <a:buSzPts val="1800"/>
                        <a:buFont typeface="Arial"/>
                        <a:buAutoNum type="arabicParenR"/>
                      </a:pPr>
                      <a:r>
                        <a:rPr b="0" i="0" lang="en-US" sz="1800" u="none" cap="none" strike="noStrike">
                          <a:solidFill>
                            <a:schemeClr val="dk1"/>
                          </a:solidFill>
                          <a:latin typeface="Arial"/>
                          <a:ea typeface="Arial"/>
                          <a:cs typeface="Arial"/>
                          <a:sym typeface="Arial"/>
                        </a:rPr>
                        <a:t>What recent legislative actions has Iowa taken regarding abortion</a:t>
                      </a:r>
                      <a:r>
                        <a:rPr lang="en-US" sz="1800"/>
                        <a:t>?</a:t>
                      </a:r>
                      <a:endParaRPr sz="1800"/>
                    </a:p>
                    <a:p>
                      <a:pPr indent="0" lvl="0" marL="457200" marR="0" rtl="0" algn="l">
                        <a:lnSpc>
                          <a:spcPct val="100000"/>
                        </a:lnSpc>
                        <a:spcBef>
                          <a:spcPts val="0"/>
                        </a:spcBef>
                        <a:spcAft>
                          <a:spcPts val="0"/>
                        </a:spcAft>
                        <a:buNone/>
                      </a:pPr>
                      <a:r>
                        <a:t/>
                      </a:r>
                      <a:endParaRPr sz="1800"/>
                    </a:p>
                    <a:p>
                      <a:pPr indent="-342900" lvl="0" marL="342900" marR="0" rtl="0" algn="l">
                        <a:lnSpc>
                          <a:spcPct val="100000"/>
                        </a:lnSpc>
                        <a:spcBef>
                          <a:spcPts val="0"/>
                        </a:spcBef>
                        <a:spcAft>
                          <a:spcPts val="0"/>
                        </a:spcAft>
                        <a:buClr>
                          <a:srgbClr val="000000"/>
                        </a:buClr>
                        <a:buSzPts val="1800"/>
                        <a:buFont typeface="Arial"/>
                        <a:buAutoNum type="arabicParenR"/>
                      </a:pPr>
                      <a:r>
                        <a:rPr b="0" i="0" lang="en-US" sz="1800" u="none" cap="none" strike="noStrike">
                          <a:solidFill>
                            <a:schemeClr val="dk1"/>
                          </a:solidFill>
                          <a:latin typeface="Arial"/>
                          <a:ea typeface="Arial"/>
                          <a:cs typeface="Arial"/>
                          <a:sym typeface="Arial"/>
                        </a:rPr>
                        <a:t>Wh</a:t>
                      </a:r>
                      <a:r>
                        <a:rPr lang="en-US" sz="1800"/>
                        <a:t>y is it called</a:t>
                      </a:r>
                      <a:r>
                        <a:rPr b="0" i="0" lang="en-US" sz="1800" u="none" cap="none" strike="noStrike">
                          <a:solidFill>
                            <a:schemeClr val="dk1"/>
                          </a:solidFill>
                          <a:latin typeface="Arial"/>
                          <a:ea typeface="Arial"/>
                          <a:cs typeface="Arial"/>
                          <a:sym typeface="Arial"/>
                        </a:rPr>
                        <a:t> the "fetal heartbeat law"?</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a:p>
                    <a:p>
                      <a:pPr indent="-342900" lvl="0" marL="342900" marR="0" rtl="0" algn="l">
                        <a:lnSpc>
                          <a:spcPct val="100000"/>
                        </a:lnSpc>
                        <a:spcBef>
                          <a:spcPts val="0"/>
                        </a:spcBef>
                        <a:spcAft>
                          <a:spcPts val="0"/>
                        </a:spcAft>
                        <a:buClr>
                          <a:srgbClr val="000000"/>
                        </a:buClr>
                        <a:buSzPts val="1800"/>
                        <a:buFont typeface="Arial"/>
                        <a:buAutoNum type="arabicParenR"/>
                      </a:pPr>
                      <a:r>
                        <a:rPr b="0" i="0" lang="en-US" sz="1800" u="none" cap="none" strike="noStrike">
                          <a:solidFill>
                            <a:schemeClr val="dk1"/>
                          </a:solidFill>
                          <a:latin typeface="Arial"/>
                          <a:ea typeface="Arial"/>
                          <a:cs typeface="Arial"/>
                          <a:sym typeface="Arial"/>
                        </a:rPr>
                        <a:t>What exceptions, if any, are included in Iowa's abortion ban?</a:t>
                      </a:r>
                      <a:endParaRPr b="0" i="0" sz="18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None/>
                      </a:pPr>
                      <a:r>
                        <a:t/>
                      </a:r>
                      <a:endParaRPr sz="1800"/>
                    </a:p>
                    <a:p>
                      <a:pPr indent="-342900" lvl="0" marL="342900" marR="0" rtl="0" algn="l">
                        <a:lnSpc>
                          <a:spcPct val="100000"/>
                        </a:lnSpc>
                        <a:spcBef>
                          <a:spcPts val="0"/>
                        </a:spcBef>
                        <a:spcAft>
                          <a:spcPts val="0"/>
                        </a:spcAft>
                        <a:buClr>
                          <a:srgbClr val="000000"/>
                        </a:buClr>
                        <a:buSzPts val="1800"/>
                        <a:buFont typeface="Arial"/>
                        <a:buAutoNum type="arabicParenR"/>
                      </a:pPr>
                      <a:r>
                        <a:rPr b="0" i="0" lang="en-US" sz="1800" u="none" cap="none" strike="noStrike">
                          <a:solidFill>
                            <a:schemeClr val="dk1"/>
                          </a:solidFill>
                          <a:latin typeface="Arial"/>
                          <a:ea typeface="Arial"/>
                          <a:cs typeface="Arial"/>
                          <a:sym typeface="Arial"/>
                        </a:rPr>
                        <a:t>What are the implications of Iowa's abortion laws for women who need emergency medical care? for neighboring s</a:t>
                      </a:r>
                      <a:r>
                        <a:rPr lang="en-US" sz="1800"/>
                        <a:t>tates? for healthcare practitioners?</a:t>
                      </a:r>
                      <a:endParaRPr b="0" i="0" sz="18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t/>
                      </a:r>
                      <a:endParaRPr b="0" sz="2400" u="none" cap="none" strike="noStrike"/>
                    </a:p>
                  </a:txBody>
                  <a:tcPr marT="45725" marB="45725" marR="91450" marL="9145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3278f26e1c0_0_0"/>
          <p:cNvSpPr txBox="1"/>
          <p:nvPr>
            <p:ph type="title"/>
          </p:nvPr>
        </p:nvSpPr>
        <p:spPr>
          <a:xfrm>
            <a:off x="762000" y="1524000"/>
            <a:ext cx="9144000" cy="12636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85" name="Google Shape;185;g3278f26e1c0_0_0"/>
          <p:cNvSpPr txBox="1"/>
          <p:nvPr>
            <p:ph idx="1" type="body"/>
          </p:nvPr>
        </p:nvSpPr>
        <p:spPr>
          <a:xfrm>
            <a:off x="762000" y="3047999"/>
            <a:ext cx="10668000" cy="30480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9" name="Shape 189"/>
        <p:cNvGrpSpPr/>
        <p:nvPr/>
      </p:nvGrpSpPr>
      <p:grpSpPr>
        <a:xfrm>
          <a:off x="0" y="0"/>
          <a:ext cx="0" cy="0"/>
          <a:chOff x="0" y="0"/>
          <a:chExt cx="0" cy="0"/>
        </a:xfrm>
      </p:grpSpPr>
      <p:sp>
        <p:nvSpPr>
          <p:cNvPr id="190" name="Google Shape;190;p1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1" name="Google Shape;191;p11"/>
          <p:cNvSpPr txBox="1"/>
          <p:nvPr>
            <p:ph type="title"/>
          </p:nvPr>
        </p:nvSpPr>
        <p:spPr>
          <a:xfrm>
            <a:off x="1207169" y="2707105"/>
            <a:ext cx="10668000" cy="324852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r>
              <a:rPr lang="en-US" sz="8000"/>
              <a:t>Supreme Court Delivers Shocking Verdict on Immigration!</a:t>
            </a:r>
            <a:endParaRPr/>
          </a:p>
        </p:txBody>
      </p:sp>
      <p:sp>
        <p:nvSpPr>
          <p:cNvPr id="192" name="Google Shape;192;p11"/>
          <p:cNvSpPr/>
          <p:nvPr/>
        </p:nvSpPr>
        <p:spPr>
          <a:xfrm>
            <a:off x="1" y="1"/>
            <a:ext cx="9637211" cy="1649863"/>
          </a:xfrm>
          <a:custGeom>
            <a:rect b="b" l="l" r="r" t="t"/>
            <a:pathLst>
              <a:path extrusionOk="0" h="1649863" w="9637211">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3" name="Google Shape;193;p11"/>
          <p:cNvSpPr/>
          <p:nvPr/>
        </p:nvSpPr>
        <p:spPr>
          <a:xfrm>
            <a:off x="0" y="0"/>
            <a:ext cx="9525664" cy="1709180"/>
          </a:xfrm>
          <a:custGeom>
            <a:rect b="b" l="l" r="r" t="t"/>
            <a:pathLst>
              <a:path extrusionOk="0" h="1649863" w="9637211">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94" name="Google Shape;194;p11"/>
          <p:cNvGrpSpPr/>
          <p:nvPr/>
        </p:nvGrpSpPr>
        <p:grpSpPr>
          <a:xfrm>
            <a:off x="1" y="1"/>
            <a:ext cx="9739305" cy="1775939"/>
            <a:chOff x="1" y="1"/>
            <a:chExt cx="9739305" cy="1775939"/>
          </a:xfrm>
        </p:grpSpPr>
        <p:sp>
          <p:nvSpPr>
            <p:cNvPr id="195" name="Google Shape;195;p11"/>
            <p:cNvSpPr/>
            <p:nvPr/>
          </p:nvSpPr>
          <p:spPr>
            <a:xfrm>
              <a:off x="1" y="1"/>
              <a:ext cx="9739305" cy="1775939"/>
            </a:xfrm>
            <a:custGeom>
              <a:rect b="b" l="l" r="r" t="t"/>
              <a:pathLst>
                <a:path extrusionOk="0" h="1775939" w="9739305">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6" name="Google Shape;196;p11"/>
            <p:cNvSpPr/>
            <p:nvPr/>
          </p:nvSpPr>
          <p:spPr>
            <a:xfrm>
              <a:off x="1" y="1"/>
              <a:ext cx="9739305" cy="1775939"/>
            </a:xfrm>
            <a:custGeom>
              <a:rect b="b" l="l" r="r" t="t"/>
              <a:pathLst>
                <a:path extrusionOk="0" h="1775939" w="9739305">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blipFill rotWithShape="1">
              <a:blip r:embed="rId3">
                <a:alphaModFix amt="57000"/>
              </a:blip>
              <a:tile algn="tl" flip="none" tx="0" sx="100000" ty="0" sy="10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0" name="Shape 200"/>
        <p:cNvGrpSpPr/>
        <p:nvPr/>
      </p:nvGrpSpPr>
      <p:grpSpPr>
        <a:xfrm>
          <a:off x="0" y="0"/>
          <a:ext cx="0" cy="0"/>
          <a:chOff x="0" y="0"/>
          <a:chExt cx="0" cy="0"/>
        </a:xfrm>
      </p:grpSpPr>
      <p:sp>
        <p:nvSpPr>
          <p:cNvPr id="201" name="Google Shape;201;p12"/>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2" name="Google Shape;202;p12"/>
          <p:cNvSpPr txBox="1"/>
          <p:nvPr>
            <p:ph type="title"/>
          </p:nvPr>
        </p:nvSpPr>
        <p:spPr>
          <a:xfrm>
            <a:off x="1582310" y="143220"/>
            <a:ext cx="9847690" cy="653300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b="1" i="0" lang="en-US" sz="2400" u="none" strike="noStrike">
                <a:solidFill>
                  <a:schemeClr val="lt1"/>
                </a:solidFill>
              </a:rPr>
              <a:t>1) What was the main issue in the case brought by the five Republican Attorneys General?</a:t>
            </a:r>
            <a:br>
              <a:rPr b="1" i="0" lang="en-US" sz="2400" u="none" strike="noStrike">
                <a:solidFill>
                  <a:schemeClr val="lt1"/>
                </a:solidFill>
              </a:rPr>
            </a:br>
            <a:br>
              <a:rPr b="1" i="0" lang="en-US" sz="2400" u="none" strike="noStrike">
                <a:solidFill>
                  <a:schemeClr val="lt1"/>
                </a:solidFill>
              </a:rPr>
            </a:br>
            <a:r>
              <a:rPr i="0" lang="en-US" sz="2400" u="none" strike="noStrike">
                <a:solidFill>
                  <a:schemeClr val="lt1"/>
                </a:solidFill>
              </a:rPr>
              <a:t>A) They wanted to challenge the asylum ban introduced by the Biden Administration.</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B) They wanted to create new immigration laws in their states.</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C) They wanted the Supreme Court to enforce Title 42.</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D) They wanted to stop the settlement proceedings with immigrant groups.</a:t>
            </a:r>
            <a:br>
              <a:rPr b="0" i="0" lang="en-US" sz="2400" u="none" strike="noStrike">
                <a:solidFill>
                  <a:schemeClr val="lt1"/>
                </a:solidFill>
              </a:rPr>
            </a:br>
            <a:br>
              <a:rPr lang="en-US" sz="5400">
                <a:solidFill>
                  <a:schemeClr val="lt1"/>
                </a:solidFill>
              </a:rPr>
            </a:br>
            <a:endParaRPr sz="5400">
              <a:solidFill>
                <a:schemeClr val="lt1"/>
              </a:solidFill>
            </a:endParaRPr>
          </a:p>
        </p:txBody>
      </p:sp>
      <p:sp>
        <p:nvSpPr>
          <p:cNvPr id="203" name="Google Shape;203;p12"/>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04" name="Google Shape;204;p12"/>
          <p:cNvGrpSpPr/>
          <p:nvPr/>
        </p:nvGrpSpPr>
        <p:grpSpPr>
          <a:xfrm>
            <a:off x="-456" y="1"/>
            <a:ext cx="835935" cy="6858000"/>
            <a:chOff x="-456" y="1"/>
            <a:chExt cx="835935" cy="6858000"/>
          </a:xfrm>
        </p:grpSpPr>
        <p:sp>
          <p:nvSpPr>
            <p:cNvPr id="205" name="Google Shape;205;p12"/>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6" name="Google Shape;206;p12"/>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0" name="Shape 210"/>
        <p:cNvGrpSpPr/>
        <p:nvPr/>
      </p:nvGrpSpPr>
      <p:grpSpPr>
        <a:xfrm>
          <a:off x="0" y="0"/>
          <a:ext cx="0" cy="0"/>
          <a:chOff x="0" y="0"/>
          <a:chExt cx="0" cy="0"/>
        </a:xfrm>
      </p:grpSpPr>
      <p:sp>
        <p:nvSpPr>
          <p:cNvPr id="211" name="Google Shape;211;p38"/>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2" name="Google Shape;212;p38"/>
          <p:cNvSpPr txBox="1"/>
          <p:nvPr>
            <p:ph type="title"/>
          </p:nvPr>
        </p:nvSpPr>
        <p:spPr>
          <a:xfrm>
            <a:off x="1582310" y="143220"/>
            <a:ext cx="9847690" cy="528809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b="1" lang="en-US" sz="2400">
                <a:solidFill>
                  <a:schemeClr val="lt1"/>
                </a:solidFill>
              </a:rPr>
              <a:t>2</a:t>
            </a:r>
            <a:r>
              <a:rPr b="1" i="0" lang="en-US" sz="2400" u="none" strike="noStrike">
                <a:solidFill>
                  <a:schemeClr val="lt1"/>
                </a:solidFill>
              </a:rPr>
              <a:t>) What was the position of the Biden Administration on the asylum ban?</a:t>
            </a:r>
            <a:br>
              <a:rPr b="1" i="0" lang="en-US" sz="2400" u="none" strike="noStrike">
                <a:solidFill>
                  <a:schemeClr val="lt1"/>
                </a:solidFill>
              </a:rPr>
            </a:br>
            <a:br>
              <a:rPr b="1" i="0" lang="en-US" sz="2400" u="none" strike="noStrike">
                <a:solidFill>
                  <a:schemeClr val="lt1"/>
                </a:solidFill>
              </a:rPr>
            </a:br>
            <a:r>
              <a:rPr i="0" lang="en-US" sz="2400" u="none" strike="noStrike">
                <a:solidFill>
                  <a:schemeClr val="lt1"/>
                </a:solidFill>
              </a:rPr>
              <a:t>A) They wanted to remove all restrictions on asylum.</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B) They believed the asylum ban was essential for border security after the end of Title 42.</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C) They planned to replace the asylum ban with a new law.</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D) They supported the Republican states in defending the rule.</a:t>
            </a:r>
            <a:endParaRPr sz="5400">
              <a:solidFill>
                <a:schemeClr val="lt1"/>
              </a:solidFill>
            </a:endParaRPr>
          </a:p>
        </p:txBody>
      </p:sp>
      <p:sp>
        <p:nvSpPr>
          <p:cNvPr id="213" name="Google Shape;213;p38"/>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14" name="Google Shape;214;p38"/>
          <p:cNvGrpSpPr/>
          <p:nvPr/>
        </p:nvGrpSpPr>
        <p:grpSpPr>
          <a:xfrm>
            <a:off x="-456" y="1"/>
            <a:ext cx="835935" cy="6858000"/>
            <a:chOff x="-456" y="1"/>
            <a:chExt cx="835935" cy="6858000"/>
          </a:xfrm>
        </p:grpSpPr>
        <p:sp>
          <p:nvSpPr>
            <p:cNvPr id="215" name="Google Shape;215;p38"/>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6" name="Google Shape;216;p38"/>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0" name="Shape 220"/>
        <p:cNvGrpSpPr/>
        <p:nvPr/>
      </p:nvGrpSpPr>
      <p:grpSpPr>
        <a:xfrm>
          <a:off x="0" y="0"/>
          <a:ext cx="0" cy="0"/>
          <a:chOff x="0" y="0"/>
          <a:chExt cx="0" cy="0"/>
        </a:xfrm>
      </p:grpSpPr>
      <p:sp>
        <p:nvSpPr>
          <p:cNvPr id="221" name="Google Shape;221;p39"/>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2" name="Google Shape;222;p39"/>
          <p:cNvSpPr txBox="1"/>
          <p:nvPr>
            <p:ph type="title"/>
          </p:nvPr>
        </p:nvSpPr>
        <p:spPr>
          <a:xfrm>
            <a:off x="1582310" y="143220"/>
            <a:ext cx="9847690" cy="626859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b="1" i="0" lang="en-US" sz="2400" u="none" strike="noStrike">
                <a:solidFill>
                  <a:schemeClr val="lt1"/>
                </a:solidFill>
              </a:rPr>
              <a:t>3) Why did the Republican-led states want to intervene in the case?</a:t>
            </a:r>
            <a:br>
              <a:rPr b="1" i="0" lang="en-US" sz="2400" u="none" strike="noStrike">
                <a:solidFill>
                  <a:schemeClr val="lt1"/>
                </a:solidFill>
              </a:rPr>
            </a:br>
            <a:br>
              <a:rPr b="1" i="0" lang="en-US" sz="2400" u="none" strike="noStrike">
                <a:solidFill>
                  <a:schemeClr val="lt1"/>
                </a:solidFill>
              </a:rPr>
            </a:br>
            <a:r>
              <a:rPr i="0" lang="en-US" sz="2400" u="none" strike="noStrike">
                <a:solidFill>
                  <a:schemeClr val="lt1"/>
                </a:solidFill>
              </a:rPr>
              <a:t>A) They believed the federal government was not doing enough to enforce immigration laws.</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B) They wanted to support the Biden Administration's asylum policies.</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C) They wanted to challenge the 9th Circuit decision.</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D) They were concerned about the economic impact of asylum seekers.</a:t>
            </a:r>
            <a:br>
              <a:rPr lang="en-US" sz="5400">
                <a:solidFill>
                  <a:schemeClr val="lt1"/>
                </a:solidFill>
              </a:rPr>
            </a:br>
            <a:endParaRPr sz="5400">
              <a:solidFill>
                <a:schemeClr val="lt1"/>
              </a:solidFill>
            </a:endParaRPr>
          </a:p>
        </p:txBody>
      </p:sp>
      <p:sp>
        <p:nvSpPr>
          <p:cNvPr id="223" name="Google Shape;223;p39"/>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24" name="Google Shape;224;p39"/>
          <p:cNvGrpSpPr/>
          <p:nvPr/>
        </p:nvGrpSpPr>
        <p:grpSpPr>
          <a:xfrm>
            <a:off x="-456" y="1"/>
            <a:ext cx="835935" cy="6858000"/>
            <a:chOff x="-456" y="1"/>
            <a:chExt cx="835935" cy="6858000"/>
          </a:xfrm>
        </p:grpSpPr>
        <p:sp>
          <p:nvSpPr>
            <p:cNvPr id="225" name="Google Shape;225;p39"/>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6" name="Google Shape;226;p39"/>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0" name="Shape 230"/>
        <p:cNvGrpSpPr/>
        <p:nvPr/>
      </p:nvGrpSpPr>
      <p:grpSpPr>
        <a:xfrm>
          <a:off x="0" y="0"/>
          <a:ext cx="0" cy="0"/>
          <a:chOff x="0" y="0"/>
          <a:chExt cx="0" cy="0"/>
        </a:xfrm>
      </p:grpSpPr>
      <p:sp>
        <p:nvSpPr>
          <p:cNvPr id="231" name="Google Shape;231;p40"/>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2" name="Google Shape;232;p40"/>
          <p:cNvSpPr txBox="1"/>
          <p:nvPr>
            <p:ph type="title"/>
          </p:nvPr>
        </p:nvSpPr>
        <p:spPr>
          <a:xfrm>
            <a:off x="1582310" y="1233888"/>
            <a:ext cx="9847690" cy="491352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b="1" lang="en-US" sz="2400">
                <a:solidFill>
                  <a:schemeClr val="lt1"/>
                </a:solidFill>
              </a:rPr>
              <a:t>4</a:t>
            </a:r>
            <a:r>
              <a:rPr b="1" i="0" lang="en-US" sz="2400" u="none" strike="noStrike">
                <a:solidFill>
                  <a:schemeClr val="lt1"/>
                </a:solidFill>
              </a:rPr>
              <a:t>) What was the outcome of the case when it reached the US Supreme Court?</a:t>
            </a:r>
            <a:br>
              <a:rPr b="1" i="0" lang="en-US" sz="2400" u="none" strike="noStrike">
                <a:solidFill>
                  <a:schemeClr val="lt1"/>
                </a:solidFill>
              </a:rPr>
            </a:br>
            <a:br>
              <a:rPr b="1" i="0" lang="en-US" sz="2400" u="none" strike="noStrike">
                <a:solidFill>
                  <a:schemeClr val="lt1"/>
                </a:solidFill>
              </a:rPr>
            </a:br>
            <a:r>
              <a:rPr i="0" lang="en-US" sz="2400" u="none" strike="noStrike">
                <a:solidFill>
                  <a:schemeClr val="lt1"/>
                </a:solidFill>
              </a:rPr>
              <a:t>A) The Supreme Court agreed to hear the case.</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B) The Supreme Court upheld the 9th Circuit decision.</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C) The Supreme Court blocked the case and did not allow the states to intervene.</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D) The Supreme Court overruled the 9th Circuit’s decision and allowed state intervention.</a:t>
            </a:r>
            <a:br>
              <a:rPr lang="en-US" sz="5400">
                <a:solidFill>
                  <a:schemeClr val="lt1"/>
                </a:solidFill>
              </a:rPr>
            </a:br>
            <a:endParaRPr sz="5400">
              <a:solidFill>
                <a:schemeClr val="lt1"/>
              </a:solidFill>
            </a:endParaRPr>
          </a:p>
        </p:txBody>
      </p:sp>
      <p:sp>
        <p:nvSpPr>
          <p:cNvPr id="233" name="Google Shape;233;p40"/>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34" name="Google Shape;234;p40"/>
          <p:cNvGrpSpPr/>
          <p:nvPr/>
        </p:nvGrpSpPr>
        <p:grpSpPr>
          <a:xfrm>
            <a:off x="-456" y="1"/>
            <a:ext cx="835935" cy="6858000"/>
            <a:chOff x="-456" y="1"/>
            <a:chExt cx="835935" cy="6858000"/>
          </a:xfrm>
        </p:grpSpPr>
        <p:sp>
          <p:nvSpPr>
            <p:cNvPr id="235" name="Google Shape;235;p40"/>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6" name="Google Shape;236;p40"/>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0" name="Shape 240"/>
        <p:cNvGrpSpPr/>
        <p:nvPr/>
      </p:nvGrpSpPr>
      <p:grpSpPr>
        <a:xfrm>
          <a:off x="0" y="0"/>
          <a:ext cx="0" cy="0"/>
          <a:chOff x="0" y="0"/>
          <a:chExt cx="0" cy="0"/>
        </a:xfrm>
      </p:grpSpPr>
      <p:sp>
        <p:nvSpPr>
          <p:cNvPr id="241" name="Google Shape;241;p4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2" name="Google Shape;242;p41"/>
          <p:cNvSpPr txBox="1"/>
          <p:nvPr>
            <p:ph type="title"/>
          </p:nvPr>
        </p:nvSpPr>
        <p:spPr>
          <a:xfrm>
            <a:off x="1582310" y="969484"/>
            <a:ext cx="9847690" cy="512284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b="1" i="0" lang="en-US" sz="2400" u="none" strike="noStrike">
                <a:solidFill>
                  <a:schemeClr val="lt1"/>
                </a:solidFill>
              </a:rPr>
              <a:t>5) What does the decision of the Supreme Court reflect about federal authority over immigration?</a:t>
            </a:r>
            <a:br>
              <a:rPr b="1" i="0" lang="en-US" sz="2400" u="none" strike="noStrike">
                <a:solidFill>
                  <a:schemeClr val="lt1"/>
                </a:solidFill>
              </a:rPr>
            </a:br>
            <a:br>
              <a:rPr b="1" i="0" lang="en-US" sz="2400" u="none" strike="noStrike">
                <a:solidFill>
                  <a:schemeClr val="lt1"/>
                </a:solidFill>
              </a:rPr>
            </a:br>
            <a:r>
              <a:rPr i="0" lang="en-US" sz="2400" u="none" strike="noStrike">
                <a:solidFill>
                  <a:schemeClr val="lt1"/>
                </a:solidFill>
              </a:rPr>
              <a:t>A) The federal government has limited power over immigration.</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B) States have more power than the federal government on immigration matters.</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C) The decision reaffirms federal authority over immigration and border security.</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D) The federal government must consult with states before making immigration decisions.</a:t>
            </a:r>
            <a:br>
              <a:rPr lang="en-US" sz="5400">
                <a:solidFill>
                  <a:schemeClr val="lt1"/>
                </a:solidFill>
              </a:rPr>
            </a:br>
            <a:endParaRPr sz="5400">
              <a:solidFill>
                <a:schemeClr val="lt1"/>
              </a:solidFill>
            </a:endParaRPr>
          </a:p>
        </p:txBody>
      </p:sp>
      <p:sp>
        <p:nvSpPr>
          <p:cNvPr id="243" name="Google Shape;243;p41"/>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44" name="Google Shape;244;p41"/>
          <p:cNvGrpSpPr/>
          <p:nvPr/>
        </p:nvGrpSpPr>
        <p:grpSpPr>
          <a:xfrm>
            <a:off x="1" y="165254"/>
            <a:ext cx="835935" cy="6858000"/>
            <a:chOff x="-456" y="1"/>
            <a:chExt cx="835935" cy="6858000"/>
          </a:xfrm>
        </p:grpSpPr>
        <p:sp>
          <p:nvSpPr>
            <p:cNvPr id="245" name="Google Shape;245;p41"/>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6" name="Google Shape;246;p41"/>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0" name="Shape 250"/>
        <p:cNvGrpSpPr/>
        <p:nvPr/>
      </p:nvGrpSpPr>
      <p:grpSpPr>
        <a:xfrm>
          <a:off x="0" y="0"/>
          <a:ext cx="0" cy="0"/>
          <a:chOff x="0" y="0"/>
          <a:chExt cx="0" cy="0"/>
        </a:xfrm>
      </p:grpSpPr>
      <p:sp>
        <p:nvSpPr>
          <p:cNvPr id="251" name="Google Shape;251;p42"/>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2" name="Google Shape;252;p42"/>
          <p:cNvSpPr txBox="1"/>
          <p:nvPr>
            <p:ph type="title"/>
          </p:nvPr>
        </p:nvSpPr>
        <p:spPr>
          <a:xfrm>
            <a:off x="1582310" y="903384"/>
            <a:ext cx="9847690" cy="496860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b="1" lang="en-US" sz="2400">
                <a:solidFill>
                  <a:schemeClr val="lt1"/>
                </a:solidFill>
              </a:rPr>
              <a:t>6</a:t>
            </a:r>
            <a:r>
              <a:rPr b="1" i="0" lang="en-US" sz="2400" u="none" strike="noStrike">
                <a:solidFill>
                  <a:schemeClr val="lt1"/>
                </a:solidFill>
              </a:rPr>
              <a:t>) What did the ACLU's response to the Supreme Court's decision indicate?</a:t>
            </a:r>
            <a:br>
              <a:rPr b="1" i="0" lang="en-US" sz="2400" u="none" strike="noStrike">
                <a:solidFill>
                  <a:schemeClr val="lt1"/>
                </a:solidFill>
              </a:rPr>
            </a:br>
            <a:br>
              <a:rPr b="1" i="0" lang="en-US" sz="2400" u="none" strike="noStrike">
                <a:solidFill>
                  <a:schemeClr val="lt1"/>
                </a:solidFill>
              </a:rPr>
            </a:br>
            <a:r>
              <a:rPr i="0" lang="en-US" sz="2400" u="none" strike="noStrike">
                <a:solidFill>
                  <a:schemeClr val="lt1"/>
                </a:solidFill>
              </a:rPr>
              <a:t>A) They opposed the decision, believing it weakened federal power.</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B) They supported the decision, seeing it as a victory for state intervention.</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C) They welcomed the decision, supporting the denial of state intervention in federal immigration matters.</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D) They called for the case to be heard again in a lower court.</a:t>
            </a:r>
            <a:br>
              <a:rPr lang="en-US" sz="5400">
                <a:solidFill>
                  <a:schemeClr val="lt1"/>
                </a:solidFill>
              </a:rPr>
            </a:br>
            <a:endParaRPr sz="5400">
              <a:solidFill>
                <a:schemeClr val="lt1"/>
              </a:solidFill>
            </a:endParaRPr>
          </a:p>
        </p:txBody>
      </p:sp>
      <p:sp>
        <p:nvSpPr>
          <p:cNvPr id="253" name="Google Shape;253;p42"/>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54" name="Google Shape;254;p42"/>
          <p:cNvGrpSpPr/>
          <p:nvPr/>
        </p:nvGrpSpPr>
        <p:grpSpPr>
          <a:xfrm>
            <a:off x="-456" y="1"/>
            <a:ext cx="835935" cy="6858000"/>
            <a:chOff x="-456" y="1"/>
            <a:chExt cx="835935" cy="6858000"/>
          </a:xfrm>
        </p:grpSpPr>
        <p:sp>
          <p:nvSpPr>
            <p:cNvPr id="255" name="Google Shape;255;p42"/>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6" name="Google Shape;256;p42"/>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0" name="Shape 260"/>
        <p:cNvGrpSpPr/>
        <p:nvPr/>
      </p:nvGrpSpPr>
      <p:grpSpPr>
        <a:xfrm>
          <a:off x="0" y="0"/>
          <a:ext cx="0" cy="0"/>
          <a:chOff x="0" y="0"/>
          <a:chExt cx="0" cy="0"/>
        </a:xfrm>
      </p:grpSpPr>
      <p:sp>
        <p:nvSpPr>
          <p:cNvPr id="261" name="Google Shape;261;p4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2" name="Google Shape;262;p43"/>
          <p:cNvSpPr txBox="1"/>
          <p:nvPr>
            <p:ph type="title"/>
          </p:nvPr>
        </p:nvSpPr>
        <p:spPr>
          <a:xfrm>
            <a:off x="1582310" y="1233888"/>
            <a:ext cx="9847690" cy="463810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b="1" i="0" lang="en-US" sz="2400" u="none" strike="noStrike">
                <a:solidFill>
                  <a:schemeClr val="lt1"/>
                </a:solidFill>
              </a:rPr>
              <a:t>7) What was President Biden’s action in June 2024 related to the asylum issue?</a:t>
            </a:r>
            <a:br>
              <a:rPr b="1" i="0" lang="en-US" sz="2400" u="none" strike="noStrike">
                <a:solidFill>
                  <a:schemeClr val="lt1"/>
                </a:solidFill>
              </a:rPr>
            </a:br>
            <a:br>
              <a:rPr b="1" i="0" lang="en-US" sz="2400" u="none" strike="noStrike">
                <a:solidFill>
                  <a:schemeClr val="lt1"/>
                </a:solidFill>
              </a:rPr>
            </a:br>
            <a:r>
              <a:rPr i="0" lang="en-US" sz="2400" u="none" strike="noStrike">
                <a:solidFill>
                  <a:schemeClr val="lt1"/>
                </a:solidFill>
              </a:rPr>
              <a:t>A) He introduced an executive order to increase border crossings.</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B) He proposed legislation to ease asylum restrictions.</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C) He introduced an executive order to cap border crossings at 1,500 per day.</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D) He reinstated the Title 42 restrictions for border security.</a:t>
            </a:r>
            <a:br>
              <a:rPr lang="en-US" sz="5400">
                <a:solidFill>
                  <a:schemeClr val="lt1"/>
                </a:solidFill>
              </a:rPr>
            </a:br>
            <a:endParaRPr sz="5400">
              <a:solidFill>
                <a:schemeClr val="lt1"/>
              </a:solidFill>
            </a:endParaRPr>
          </a:p>
        </p:txBody>
      </p:sp>
      <p:sp>
        <p:nvSpPr>
          <p:cNvPr id="263" name="Google Shape;263;p43"/>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64" name="Google Shape;264;p43"/>
          <p:cNvGrpSpPr/>
          <p:nvPr/>
        </p:nvGrpSpPr>
        <p:grpSpPr>
          <a:xfrm>
            <a:off x="1" y="0"/>
            <a:ext cx="835935" cy="6858000"/>
            <a:chOff x="-456" y="1"/>
            <a:chExt cx="835935" cy="6858000"/>
          </a:xfrm>
        </p:grpSpPr>
        <p:sp>
          <p:nvSpPr>
            <p:cNvPr id="265" name="Google Shape;265;p43"/>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6" name="Google Shape;266;p43"/>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3" name="Shape 93"/>
        <p:cNvGrpSpPr/>
        <p:nvPr/>
      </p:nvGrpSpPr>
      <p:grpSpPr>
        <a:xfrm>
          <a:off x="0" y="0"/>
          <a:ext cx="0" cy="0"/>
          <a:chOff x="0" y="0"/>
          <a:chExt cx="0" cy="0"/>
        </a:xfrm>
      </p:grpSpPr>
      <p:sp>
        <p:nvSpPr>
          <p:cNvPr id="94" name="Google Shape;94;g31fe9d9d602_0_0"/>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Mosaïque de formes géométriques colorées" id="95" name="Google Shape;95;g31fe9d9d602_0_0"/>
          <p:cNvPicPr preferRelativeResize="0"/>
          <p:nvPr/>
        </p:nvPicPr>
        <p:blipFill rotWithShape="1">
          <a:blip r:embed="rId3">
            <a:alphaModFix amt="50000"/>
          </a:blip>
          <a:srcRect b="9020" l="0" r="0" t="21048"/>
          <a:stretch/>
        </p:blipFill>
        <p:spPr>
          <a:xfrm>
            <a:off x="20" y="10"/>
            <a:ext cx="12192000" cy="6096000"/>
          </a:xfrm>
          <a:custGeom>
            <a:rect b="b" l="l" r="r" t="t"/>
            <a:pathLst>
              <a:path extrusionOk="0" h="6096000" w="12192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noFill/>
          <a:ln>
            <a:noFill/>
          </a:ln>
          <a:effectLst>
            <a:outerShdw blurRad="381000" rotWithShape="0" algn="t" dir="5400000" dist="152400">
              <a:srgbClr val="000000">
                <a:alpha val="20000"/>
              </a:srgbClr>
            </a:outerShdw>
          </a:effectLst>
        </p:spPr>
      </p:pic>
      <p:grpSp>
        <p:nvGrpSpPr>
          <p:cNvPr id="96" name="Google Shape;96;g31fe9d9d602_0_0"/>
          <p:cNvGrpSpPr/>
          <p:nvPr/>
        </p:nvGrpSpPr>
        <p:grpSpPr>
          <a:xfrm>
            <a:off x="544" y="3295842"/>
            <a:ext cx="12191505" cy="2849988"/>
            <a:chOff x="476" y="-3923157"/>
            <a:chExt cx="10667167" cy="2493646"/>
          </a:xfrm>
        </p:grpSpPr>
        <p:sp>
          <p:nvSpPr>
            <p:cNvPr id="97" name="Google Shape;97;g31fe9d9d602_0_0"/>
            <p:cNvSpPr/>
            <p:nvPr/>
          </p:nvSpPr>
          <p:spPr>
            <a:xfrm>
              <a:off x="476" y="-3923156"/>
              <a:ext cx="10667167" cy="2493645"/>
            </a:xfrm>
            <a:custGeom>
              <a:rect b="b" l="l" r="r" t="t"/>
              <a:pathLst>
                <a:path extrusionOk="0" h="1424940" w="6095524">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8" name="Google Shape;98;g31fe9d9d602_0_0"/>
            <p:cNvSpPr/>
            <p:nvPr/>
          </p:nvSpPr>
          <p:spPr>
            <a:xfrm>
              <a:off x="476" y="-3923157"/>
              <a:ext cx="10667167" cy="2493645"/>
            </a:xfrm>
            <a:custGeom>
              <a:rect b="b" l="l" r="r" t="t"/>
              <a:pathLst>
                <a:path extrusionOk="0" h="1424940" w="6095524">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rotWithShape="1">
              <a:blip r:embed="rId4">
                <a:alphaModFix amt="57000"/>
              </a:blip>
              <a:tile algn="tl" flip="none" tx="0" sx="100000" ty="0" sy="10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pic>
        <p:nvPicPr>
          <p:cNvPr id="99" name="Google Shape;99;g31fe9d9d602_0_0"/>
          <p:cNvPicPr preferRelativeResize="0"/>
          <p:nvPr/>
        </p:nvPicPr>
        <p:blipFill rotWithShape="1">
          <a:blip r:embed="rId5">
            <a:alphaModFix/>
          </a:blip>
          <a:srcRect b="0" l="0" r="0" t="0"/>
          <a:stretch/>
        </p:blipFill>
        <p:spPr>
          <a:xfrm>
            <a:off x="3254500" y="671175"/>
            <a:ext cx="5515650" cy="5515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0" name="Shape 270"/>
        <p:cNvGrpSpPr/>
        <p:nvPr/>
      </p:nvGrpSpPr>
      <p:grpSpPr>
        <a:xfrm>
          <a:off x="0" y="0"/>
          <a:ext cx="0" cy="0"/>
          <a:chOff x="0" y="0"/>
          <a:chExt cx="0" cy="0"/>
        </a:xfrm>
      </p:grpSpPr>
      <p:sp>
        <p:nvSpPr>
          <p:cNvPr id="271" name="Google Shape;271;p4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2" name="Google Shape;272;p44"/>
          <p:cNvSpPr txBox="1"/>
          <p:nvPr>
            <p:ph type="title"/>
          </p:nvPr>
        </p:nvSpPr>
        <p:spPr>
          <a:xfrm>
            <a:off x="1582310" y="903384"/>
            <a:ext cx="9847690" cy="522199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b="1" lang="en-US" sz="2400">
                <a:solidFill>
                  <a:schemeClr val="lt1"/>
                </a:solidFill>
              </a:rPr>
              <a:t>8</a:t>
            </a:r>
            <a:r>
              <a:rPr b="1" i="0" lang="en-US" sz="2400" u="none" strike="noStrike">
                <a:solidFill>
                  <a:schemeClr val="lt1"/>
                </a:solidFill>
              </a:rPr>
              <a:t>) How have the Republican-led states generally been involved in immigration laws in recent years?</a:t>
            </a:r>
            <a:br>
              <a:rPr b="1" i="0" lang="en-US" sz="2400" u="none" strike="noStrike">
                <a:solidFill>
                  <a:schemeClr val="lt1"/>
                </a:solidFill>
              </a:rPr>
            </a:br>
            <a:br>
              <a:rPr b="1" i="0" lang="en-US" sz="2400" u="none" strike="noStrike">
                <a:solidFill>
                  <a:schemeClr val="lt1"/>
                </a:solidFill>
              </a:rPr>
            </a:br>
            <a:r>
              <a:rPr i="0" lang="en-US" sz="2400" u="none" strike="noStrike">
                <a:solidFill>
                  <a:schemeClr val="lt1"/>
                </a:solidFill>
              </a:rPr>
              <a:t>A) They have passed numerous immigration laws that have been upheld in courts.</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B) They have made multiple attempts to introduce their own laws but have been blocked in lower courts.</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C) They have been fully supported by the federal government in their immigration policies.</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D) They have had little involvement in immigration-related matters.</a:t>
            </a:r>
            <a:br>
              <a:rPr lang="en-US" sz="5400">
                <a:solidFill>
                  <a:schemeClr val="lt1"/>
                </a:solidFill>
              </a:rPr>
            </a:br>
            <a:endParaRPr sz="5400">
              <a:solidFill>
                <a:schemeClr val="lt1"/>
              </a:solidFill>
            </a:endParaRPr>
          </a:p>
        </p:txBody>
      </p:sp>
      <p:sp>
        <p:nvSpPr>
          <p:cNvPr id="273" name="Google Shape;273;p44"/>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74" name="Google Shape;274;p44"/>
          <p:cNvGrpSpPr/>
          <p:nvPr/>
        </p:nvGrpSpPr>
        <p:grpSpPr>
          <a:xfrm>
            <a:off x="1" y="0"/>
            <a:ext cx="835935" cy="6858000"/>
            <a:chOff x="-456" y="1"/>
            <a:chExt cx="835935" cy="6858000"/>
          </a:xfrm>
        </p:grpSpPr>
        <p:sp>
          <p:nvSpPr>
            <p:cNvPr id="275" name="Google Shape;275;p44"/>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6" name="Google Shape;276;p44"/>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0" name="Shape 280"/>
        <p:cNvGrpSpPr/>
        <p:nvPr/>
      </p:nvGrpSpPr>
      <p:grpSpPr>
        <a:xfrm>
          <a:off x="0" y="0"/>
          <a:ext cx="0" cy="0"/>
          <a:chOff x="0" y="0"/>
          <a:chExt cx="0" cy="0"/>
        </a:xfrm>
      </p:grpSpPr>
      <p:sp>
        <p:nvSpPr>
          <p:cNvPr id="281" name="Google Shape;281;p4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2" name="Google Shape;282;p45"/>
          <p:cNvSpPr txBox="1"/>
          <p:nvPr>
            <p:ph type="title"/>
          </p:nvPr>
        </p:nvSpPr>
        <p:spPr>
          <a:xfrm>
            <a:off x="1582310" y="1233888"/>
            <a:ext cx="9847690" cy="484742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b="1" i="0" lang="en-US" sz="2400" u="none" strike="noStrike">
                <a:solidFill>
                  <a:schemeClr val="lt1"/>
                </a:solidFill>
              </a:rPr>
              <a:t>9) What was the impact of the 9th Circuit’s ruling on the case brought by the Republican states?</a:t>
            </a:r>
            <a:br>
              <a:rPr b="1" i="0" lang="en-US" sz="2400" u="none" strike="noStrike">
                <a:solidFill>
                  <a:schemeClr val="lt1"/>
                </a:solidFill>
              </a:rPr>
            </a:br>
            <a:br>
              <a:rPr b="1" i="0" lang="en-US" sz="2400" u="none" strike="noStrike">
                <a:solidFill>
                  <a:schemeClr val="lt1"/>
                </a:solidFill>
              </a:rPr>
            </a:br>
            <a:r>
              <a:rPr i="0" lang="en-US" sz="2400" u="none" strike="noStrike">
                <a:solidFill>
                  <a:schemeClr val="lt1"/>
                </a:solidFill>
              </a:rPr>
              <a:t>A) The ruling allowed the states to intervene in the case.</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B) The ruling prevented the states from having a significant interest in the asylum case.</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C) The ruling overturned the federal asylum ban.</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D) The ruling allowed federal control over all immigration-related matters.</a:t>
            </a:r>
            <a:br>
              <a:rPr lang="en-US" sz="5400">
                <a:solidFill>
                  <a:schemeClr val="lt1"/>
                </a:solidFill>
              </a:rPr>
            </a:br>
            <a:endParaRPr sz="5400">
              <a:solidFill>
                <a:schemeClr val="lt1"/>
              </a:solidFill>
            </a:endParaRPr>
          </a:p>
        </p:txBody>
      </p:sp>
      <p:sp>
        <p:nvSpPr>
          <p:cNvPr id="283" name="Google Shape;283;p45"/>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84" name="Google Shape;284;p45"/>
          <p:cNvGrpSpPr/>
          <p:nvPr/>
        </p:nvGrpSpPr>
        <p:grpSpPr>
          <a:xfrm>
            <a:off x="1" y="0"/>
            <a:ext cx="835935" cy="6858000"/>
            <a:chOff x="-456" y="1"/>
            <a:chExt cx="835935" cy="6858000"/>
          </a:xfrm>
        </p:grpSpPr>
        <p:sp>
          <p:nvSpPr>
            <p:cNvPr id="285" name="Google Shape;285;p45"/>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6" name="Google Shape;286;p45"/>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0" name="Shape 290"/>
        <p:cNvGrpSpPr/>
        <p:nvPr/>
      </p:nvGrpSpPr>
      <p:grpSpPr>
        <a:xfrm>
          <a:off x="0" y="0"/>
          <a:ext cx="0" cy="0"/>
          <a:chOff x="0" y="0"/>
          <a:chExt cx="0" cy="0"/>
        </a:xfrm>
      </p:grpSpPr>
      <p:sp>
        <p:nvSpPr>
          <p:cNvPr id="291" name="Google Shape;291;p4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2" name="Google Shape;292;p46"/>
          <p:cNvSpPr txBox="1"/>
          <p:nvPr>
            <p:ph type="title"/>
          </p:nvPr>
        </p:nvSpPr>
        <p:spPr>
          <a:xfrm>
            <a:off x="1582310" y="1233888"/>
            <a:ext cx="9847690" cy="490250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b="1" lang="en-US" sz="2400">
                <a:solidFill>
                  <a:schemeClr val="lt1"/>
                </a:solidFill>
              </a:rPr>
              <a:t>10</a:t>
            </a:r>
            <a:r>
              <a:rPr b="1" i="0" lang="en-US" sz="2400" u="none" strike="noStrike">
                <a:solidFill>
                  <a:schemeClr val="lt1"/>
                </a:solidFill>
              </a:rPr>
              <a:t>) What was the primary focus of the legal battle discussed in the text?</a:t>
            </a:r>
            <a:br>
              <a:rPr b="1" i="0" lang="en-US" sz="2400" u="none" strike="noStrike">
                <a:solidFill>
                  <a:schemeClr val="lt1"/>
                </a:solidFill>
              </a:rPr>
            </a:br>
            <a:br>
              <a:rPr b="1" i="0" lang="en-US" sz="2400" u="none" strike="noStrike">
                <a:solidFill>
                  <a:schemeClr val="lt1"/>
                </a:solidFill>
              </a:rPr>
            </a:br>
            <a:r>
              <a:rPr i="0" lang="en-US" sz="2400" u="none" strike="noStrike">
                <a:solidFill>
                  <a:schemeClr val="lt1"/>
                </a:solidFill>
              </a:rPr>
              <a:t>A) Whether the US should open its borders to more asylum seekers.</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B) Whether the Biden Administration should be allowed to enforce its asylum ban.</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C) Whether states should have the right to create their own immigration laws.</a:t>
            </a:r>
            <a:br>
              <a:rPr i="0" lang="en-US" sz="2400" u="none" strike="noStrike">
                <a:solidFill>
                  <a:schemeClr val="lt1"/>
                </a:solidFill>
              </a:rPr>
            </a:br>
            <a:br>
              <a:rPr i="0" lang="en-US" sz="2400" u="none" strike="noStrike">
                <a:solidFill>
                  <a:schemeClr val="lt1"/>
                </a:solidFill>
              </a:rPr>
            </a:br>
            <a:r>
              <a:rPr i="0" lang="en-US" sz="2400" u="none" strike="noStrike">
                <a:solidFill>
                  <a:schemeClr val="lt1"/>
                </a:solidFill>
              </a:rPr>
              <a:t>D) Whether Title 42 should be reinstated.</a:t>
            </a:r>
            <a:br>
              <a:rPr lang="en-US" sz="5400">
                <a:solidFill>
                  <a:schemeClr val="lt1"/>
                </a:solidFill>
              </a:rPr>
            </a:br>
            <a:endParaRPr sz="5400">
              <a:solidFill>
                <a:schemeClr val="lt1"/>
              </a:solidFill>
            </a:endParaRPr>
          </a:p>
        </p:txBody>
      </p:sp>
      <p:sp>
        <p:nvSpPr>
          <p:cNvPr id="293" name="Google Shape;293;p46"/>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94" name="Google Shape;294;p46"/>
          <p:cNvGrpSpPr/>
          <p:nvPr/>
        </p:nvGrpSpPr>
        <p:grpSpPr>
          <a:xfrm>
            <a:off x="1" y="0"/>
            <a:ext cx="835935" cy="6858000"/>
            <a:chOff x="-456" y="1"/>
            <a:chExt cx="835935" cy="6858000"/>
          </a:xfrm>
        </p:grpSpPr>
        <p:sp>
          <p:nvSpPr>
            <p:cNvPr id="295" name="Google Shape;295;p46"/>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6" name="Google Shape;296;p46"/>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00" name="Shape 300"/>
        <p:cNvGrpSpPr/>
        <p:nvPr/>
      </p:nvGrpSpPr>
      <p:grpSpPr>
        <a:xfrm>
          <a:off x="0" y="0"/>
          <a:ext cx="0" cy="0"/>
          <a:chOff x="0" y="0"/>
          <a:chExt cx="0" cy="0"/>
        </a:xfrm>
      </p:grpSpPr>
      <p:sp>
        <p:nvSpPr>
          <p:cNvPr id="301" name="Google Shape;301;p22"/>
          <p:cNvSpPr/>
          <p:nvPr/>
        </p:nvSpPr>
        <p:spPr>
          <a:xfrm>
            <a:off x="0" y="0"/>
            <a:ext cx="12192000" cy="6099082"/>
          </a:xfrm>
          <a:custGeom>
            <a:rect b="b" l="l" r="r" t="t"/>
            <a:pathLst>
              <a:path extrusionOk="0" h="6099082" w="12192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solidFill>
            <a:schemeClr val="dk1"/>
          </a:solidFill>
          <a:ln>
            <a:noFill/>
          </a:ln>
          <a:effectLst>
            <a:outerShdw blurRad="381000" rotWithShape="0" algn="t" dir="5400000"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2" name="Google Shape;302;p22"/>
          <p:cNvSpPr/>
          <p:nvPr/>
        </p:nvSpPr>
        <p:spPr>
          <a:xfrm>
            <a:off x="544" y="3296010"/>
            <a:ext cx="12191456" cy="2849975"/>
          </a:xfrm>
          <a:custGeom>
            <a:rect b="b" l="l" r="r" t="t"/>
            <a:pathLst>
              <a:path extrusionOk="0" h="1424940" w="6095524">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3" name="Google Shape;303;p22"/>
          <p:cNvSpPr/>
          <p:nvPr/>
        </p:nvSpPr>
        <p:spPr>
          <a:xfrm>
            <a:off x="544" y="3296010"/>
            <a:ext cx="12191456" cy="2849975"/>
          </a:xfrm>
          <a:custGeom>
            <a:rect b="b" l="l" r="r" t="t"/>
            <a:pathLst>
              <a:path extrusionOk="0" h="1424940" w="6095524">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rotWithShape="1">
            <a:blip r:embed="rId3">
              <a:alphaModFix amt="57000"/>
            </a:blip>
            <a:tile algn="tl" flip="none" tx="0" sx="100000" ty="0" sy="10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4" name="Google Shape;304;p22"/>
          <p:cNvSpPr txBox="1"/>
          <p:nvPr>
            <p:ph type="title"/>
          </p:nvPr>
        </p:nvSpPr>
        <p:spPr>
          <a:xfrm>
            <a:off x="762000" y="288758"/>
            <a:ext cx="9906000" cy="418698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Arial"/>
              <a:buNone/>
            </a:pPr>
            <a:r>
              <a:rPr lang="en-US" sz="5400"/>
              <a:t>Sum up what you learnt about the Supreme Court’s latest decision regarding immigration. What do you think about that ruling?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08" name="Shape 308"/>
        <p:cNvGrpSpPr/>
        <p:nvPr/>
      </p:nvGrpSpPr>
      <p:grpSpPr>
        <a:xfrm>
          <a:off x="0" y="0"/>
          <a:ext cx="0" cy="0"/>
          <a:chOff x="0" y="0"/>
          <a:chExt cx="0" cy="0"/>
        </a:xfrm>
      </p:grpSpPr>
      <p:sp>
        <p:nvSpPr>
          <p:cNvPr id="309" name="Google Shape;309;p2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0" name="Google Shape;310;p23"/>
          <p:cNvSpPr txBox="1"/>
          <p:nvPr>
            <p:ph type="title"/>
          </p:nvPr>
        </p:nvSpPr>
        <p:spPr>
          <a:xfrm>
            <a:off x="1207169" y="2707105"/>
            <a:ext cx="10668000" cy="348915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r>
              <a:rPr lang="en-US" sz="8000"/>
              <a:t>Breaking SCOTUS Sides With Feds In Social Media Censorship Case — Huge Blow To Free Speech</a:t>
            </a:r>
            <a:endParaRPr/>
          </a:p>
        </p:txBody>
      </p:sp>
      <p:sp>
        <p:nvSpPr>
          <p:cNvPr id="311" name="Google Shape;311;p23"/>
          <p:cNvSpPr/>
          <p:nvPr/>
        </p:nvSpPr>
        <p:spPr>
          <a:xfrm>
            <a:off x="1" y="1"/>
            <a:ext cx="9637211" cy="1649863"/>
          </a:xfrm>
          <a:custGeom>
            <a:rect b="b" l="l" r="r" t="t"/>
            <a:pathLst>
              <a:path extrusionOk="0" h="1649863" w="9637211">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2" name="Google Shape;312;p23"/>
          <p:cNvSpPr/>
          <p:nvPr/>
        </p:nvSpPr>
        <p:spPr>
          <a:xfrm>
            <a:off x="0" y="0"/>
            <a:ext cx="9525664" cy="1709180"/>
          </a:xfrm>
          <a:custGeom>
            <a:rect b="b" l="l" r="r" t="t"/>
            <a:pathLst>
              <a:path extrusionOk="0" h="1649863" w="9637211">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13" name="Google Shape;313;p23"/>
          <p:cNvGrpSpPr/>
          <p:nvPr/>
        </p:nvGrpSpPr>
        <p:grpSpPr>
          <a:xfrm>
            <a:off x="1" y="1"/>
            <a:ext cx="9739305" cy="1775939"/>
            <a:chOff x="1" y="1"/>
            <a:chExt cx="9739305" cy="1775939"/>
          </a:xfrm>
        </p:grpSpPr>
        <p:sp>
          <p:nvSpPr>
            <p:cNvPr id="314" name="Google Shape;314;p23"/>
            <p:cNvSpPr/>
            <p:nvPr/>
          </p:nvSpPr>
          <p:spPr>
            <a:xfrm>
              <a:off x="1" y="1"/>
              <a:ext cx="9739305" cy="1775939"/>
            </a:xfrm>
            <a:custGeom>
              <a:rect b="b" l="l" r="r" t="t"/>
              <a:pathLst>
                <a:path extrusionOk="0" h="1775939" w="9739305">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5" name="Google Shape;315;p23"/>
            <p:cNvSpPr/>
            <p:nvPr/>
          </p:nvSpPr>
          <p:spPr>
            <a:xfrm>
              <a:off x="1" y="1"/>
              <a:ext cx="9739305" cy="1775939"/>
            </a:xfrm>
            <a:custGeom>
              <a:rect b="b" l="l" r="r" t="t"/>
              <a:pathLst>
                <a:path extrusionOk="0" h="1775939" w="9739305">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blipFill rotWithShape="1">
              <a:blip r:embed="rId3">
                <a:alphaModFix amt="57000"/>
              </a:blip>
              <a:tile algn="tl" flip="none" tx="0" sx="100000" ty="0" sy="10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9" name="Shape 319"/>
        <p:cNvGrpSpPr/>
        <p:nvPr/>
      </p:nvGrpSpPr>
      <p:grpSpPr>
        <a:xfrm>
          <a:off x="0" y="0"/>
          <a:ext cx="0" cy="0"/>
          <a:chOff x="0" y="0"/>
          <a:chExt cx="0" cy="0"/>
        </a:xfrm>
      </p:grpSpPr>
      <p:sp>
        <p:nvSpPr>
          <p:cNvPr id="320" name="Google Shape;320;p2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1" name="Google Shape;321;p24"/>
          <p:cNvSpPr txBox="1"/>
          <p:nvPr>
            <p:ph type="title"/>
          </p:nvPr>
        </p:nvSpPr>
        <p:spPr>
          <a:xfrm>
            <a:off x="1582310" y="709864"/>
            <a:ext cx="9847690" cy="447908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1800"/>
              <a:buFont typeface="Arial"/>
              <a:buNone/>
            </a:pPr>
            <a:r>
              <a:rPr lang="en-US" sz="3200"/>
              <a:t>TRUE or FALSE?</a:t>
            </a:r>
            <a:br>
              <a:rPr lang="en-US" sz="3200"/>
            </a:br>
            <a:br>
              <a:rPr lang="en-US" sz="3200"/>
            </a:br>
            <a:br>
              <a:rPr lang="en-US" sz="3200"/>
            </a:br>
            <a:br>
              <a:rPr lang="en-US" sz="3200"/>
            </a:br>
            <a:r>
              <a:rPr lang="en-US" sz="3200"/>
              <a:t>The Supreme Court's decision in the case could change the way speech is handled on social media platforms.</a:t>
            </a:r>
            <a:br>
              <a:rPr lang="en-US" sz="3200"/>
            </a:br>
            <a:endParaRPr sz="3200"/>
          </a:p>
        </p:txBody>
      </p:sp>
      <p:sp>
        <p:nvSpPr>
          <p:cNvPr id="322" name="Google Shape;322;p24"/>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23" name="Google Shape;323;p24"/>
          <p:cNvGrpSpPr/>
          <p:nvPr/>
        </p:nvGrpSpPr>
        <p:grpSpPr>
          <a:xfrm>
            <a:off x="-456" y="1"/>
            <a:ext cx="835935" cy="6858000"/>
            <a:chOff x="-456" y="1"/>
            <a:chExt cx="835935" cy="6858000"/>
          </a:xfrm>
        </p:grpSpPr>
        <p:sp>
          <p:nvSpPr>
            <p:cNvPr id="324" name="Google Shape;324;p24"/>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5" name="Google Shape;325;p24"/>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9" name="Shape 329"/>
        <p:cNvGrpSpPr/>
        <p:nvPr/>
      </p:nvGrpSpPr>
      <p:grpSpPr>
        <a:xfrm>
          <a:off x="0" y="0"/>
          <a:ext cx="0" cy="0"/>
          <a:chOff x="0" y="0"/>
          <a:chExt cx="0" cy="0"/>
        </a:xfrm>
      </p:grpSpPr>
      <p:sp>
        <p:nvSpPr>
          <p:cNvPr id="330" name="Google Shape;330;p47"/>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1" name="Google Shape;331;p47"/>
          <p:cNvSpPr txBox="1"/>
          <p:nvPr>
            <p:ph type="title"/>
          </p:nvPr>
        </p:nvSpPr>
        <p:spPr>
          <a:xfrm>
            <a:off x="1582310" y="709864"/>
            <a:ext cx="9847690" cy="4479082"/>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62500"/>
              <a:buFont typeface="Arial"/>
              <a:buNone/>
            </a:pPr>
            <a:r>
              <a:rPr lang="en-US" sz="3200"/>
              <a:t>True: </a:t>
            </a:r>
            <a:br>
              <a:rPr lang="en-US" sz="3200"/>
            </a:br>
            <a:br>
              <a:rPr lang="en-US" sz="3200"/>
            </a:br>
            <a:r>
              <a:rPr lang="en-US" sz="3200"/>
              <a:t>The Supreme Court’s decision in this case could indeed have significant implications for how speech is handled on social media platforms. A ruling could affect the extent to which tech companies have the freedom to moderate and remove content, which in turn could change the way speech is managed and regulated online.</a:t>
            </a:r>
            <a:br>
              <a:rPr lang="en-US" sz="3200"/>
            </a:br>
            <a:endParaRPr sz="3200"/>
          </a:p>
        </p:txBody>
      </p:sp>
      <p:sp>
        <p:nvSpPr>
          <p:cNvPr id="332" name="Google Shape;332;p47"/>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33" name="Google Shape;333;p47"/>
          <p:cNvGrpSpPr/>
          <p:nvPr/>
        </p:nvGrpSpPr>
        <p:grpSpPr>
          <a:xfrm>
            <a:off x="-456" y="1"/>
            <a:ext cx="835935" cy="6858000"/>
            <a:chOff x="-456" y="1"/>
            <a:chExt cx="835935" cy="6858000"/>
          </a:xfrm>
        </p:grpSpPr>
        <p:sp>
          <p:nvSpPr>
            <p:cNvPr id="334" name="Google Shape;334;p47"/>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5" name="Google Shape;335;p47"/>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9" name="Shape 339"/>
        <p:cNvGrpSpPr/>
        <p:nvPr/>
      </p:nvGrpSpPr>
      <p:grpSpPr>
        <a:xfrm>
          <a:off x="0" y="0"/>
          <a:ext cx="0" cy="0"/>
          <a:chOff x="0" y="0"/>
          <a:chExt cx="0" cy="0"/>
        </a:xfrm>
      </p:grpSpPr>
      <p:sp>
        <p:nvSpPr>
          <p:cNvPr id="340" name="Google Shape;340;p48"/>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1" name="Google Shape;341;p48"/>
          <p:cNvSpPr txBox="1"/>
          <p:nvPr>
            <p:ph type="title"/>
          </p:nvPr>
        </p:nvSpPr>
        <p:spPr>
          <a:xfrm>
            <a:off x="1582310" y="709864"/>
            <a:ext cx="9847690" cy="447908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1800"/>
              <a:buFont typeface="Arial"/>
              <a:buNone/>
            </a:pPr>
            <a:r>
              <a:rPr lang="en-US" sz="3200"/>
              <a:t>TRUE or FALSE?</a:t>
            </a:r>
            <a:br>
              <a:rPr lang="en-US" sz="3200"/>
            </a:br>
            <a:br>
              <a:rPr lang="en-US" sz="3200"/>
            </a:br>
            <a:br>
              <a:rPr lang="en-US" sz="3200"/>
            </a:br>
            <a:br>
              <a:rPr lang="en-US" sz="3200"/>
            </a:br>
            <a:r>
              <a:rPr lang="en-US" sz="3200"/>
              <a:t>The case centers on whether social media companies have the right to remove content from their platforms according to their own editorial policies.</a:t>
            </a:r>
            <a:br>
              <a:rPr lang="en-US" sz="3200"/>
            </a:br>
            <a:endParaRPr sz="3200"/>
          </a:p>
        </p:txBody>
      </p:sp>
      <p:sp>
        <p:nvSpPr>
          <p:cNvPr id="342" name="Google Shape;342;p48"/>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43" name="Google Shape;343;p48"/>
          <p:cNvGrpSpPr/>
          <p:nvPr/>
        </p:nvGrpSpPr>
        <p:grpSpPr>
          <a:xfrm>
            <a:off x="-456" y="1"/>
            <a:ext cx="835935" cy="6858000"/>
            <a:chOff x="-456" y="1"/>
            <a:chExt cx="835935" cy="6858000"/>
          </a:xfrm>
        </p:grpSpPr>
        <p:sp>
          <p:nvSpPr>
            <p:cNvPr id="344" name="Google Shape;344;p48"/>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5" name="Google Shape;345;p48"/>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9" name="Shape 349"/>
        <p:cNvGrpSpPr/>
        <p:nvPr/>
      </p:nvGrpSpPr>
      <p:grpSpPr>
        <a:xfrm>
          <a:off x="0" y="0"/>
          <a:ext cx="0" cy="0"/>
          <a:chOff x="0" y="0"/>
          <a:chExt cx="0" cy="0"/>
        </a:xfrm>
      </p:grpSpPr>
      <p:sp>
        <p:nvSpPr>
          <p:cNvPr id="350" name="Google Shape;350;p49"/>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1" name="Google Shape;351;p49"/>
          <p:cNvSpPr txBox="1"/>
          <p:nvPr>
            <p:ph type="title"/>
          </p:nvPr>
        </p:nvSpPr>
        <p:spPr>
          <a:xfrm>
            <a:off x="1582310" y="709864"/>
            <a:ext cx="9847690" cy="447908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1800"/>
              <a:buFont typeface="Arial"/>
              <a:buNone/>
            </a:pPr>
            <a:r>
              <a:rPr lang="en-US" sz="3200"/>
              <a:t>True: </a:t>
            </a:r>
            <a:br>
              <a:rPr lang="en-US" sz="3200"/>
            </a:br>
            <a:br>
              <a:rPr lang="en-US" sz="3200"/>
            </a:br>
            <a:r>
              <a:rPr lang="en-US" sz="3200"/>
              <a:t>The case at the heart of these arguments is centered on whether social media companies have the right to determine which content stays on their platforms and which is removed. This is tied to their First Amendment rights, which would allow them to decide based on their editorial policies, similar to how traditional media outlets curate content.</a:t>
            </a:r>
            <a:endParaRPr/>
          </a:p>
        </p:txBody>
      </p:sp>
      <p:sp>
        <p:nvSpPr>
          <p:cNvPr id="352" name="Google Shape;352;p49"/>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53" name="Google Shape;353;p49"/>
          <p:cNvGrpSpPr/>
          <p:nvPr/>
        </p:nvGrpSpPr>
        <p:grpSpPr>
          <a:xfrm>
            <a:off x="-456" y="1"/>
            <a:ext cx="835935" cy="6858000"/>
            <a:chOff x="-456" y="1"/>
            <a:chExt cx="835935" cy="6858000"/>
          </a:xfrm>
        </p:grpSpPr>
        <p:sp>
          <p:nvSpPr>
            <p:cNvPr id="354" name="Google Shape;354;p49"/>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5" name="Google Shape;355;p49"/>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59" name="Shape 359"/>
        <p:cNvGrpSpPr/>
        <p:nvPr/>
      </p:nvGrpSpPr>
      <p:grpSpPr>
        <a:xfrm>
          <a:off x="0" y="0"/>
          <a:ext cx="0" cy="0"/>
          <a:chOff x="0" y="0"/>
          <a:chExt cx="0" cy="0"/>
        </a:xfrm>
      </p:grpSpPr>
      <p:sp>
        <p:nvSpPr>
          <p:cNvPr id="360" name="Google Shape;360;p50"/>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1" name="Google Shape;361;p50"/>
          <p:cNvSpPr txBox="1"/>
          <p:nvPr>
            <p:ph type="title"/>
          </p:nvPr>
        </p:nvSpPr>
        <p:spPr>
          <a:xfrm>
            <a:off x="1582310" y="709864"/>
            <a:ext cx="9847690" cy="447908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1800"/>
              <a:buFont typeface="Arial"/>
              <a:buNone/>
            </a:pPr>
            <a:r>
              <a:rPr lang="en-US" sz="3200"/>
              <a:t>TRUE or FALSE?</a:t>
            </a:r>
            <a:br>
              <a:rPr lang="en-US" sz="3200"/>
            </a:br>
            <a:br>
              <a:rPr lang="en-US" sz="3200"/>
            </a:br>
            <a:br>
              <a:rPr lang="en-US" sz="3200"/>
            </a:br>
            <a:br>
              <a:rPr lang="en-US" sz="3200"/>
            </a:br>
            <a:r>
              <a:rPr lang="en-US" sz="3200"/>
              <a:t>Texas and Florida passed laws to limit social media platforms' content moderation after the removal of Donald Trump from Twitter and Facebook.</a:t>
            </a:r>
            <a:br>
              <a:rPr lang="en-US" sz="3200"/>
            </a:br>
            <a:endParaRPr sz="3200"/>
          </a:p>
        </p:txBody>
      </p:sp>
      <p:sp>
        <p:nvSpPr>
          <p:cNvPr id="362" name="Google Shape;362;p50"/>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63" name="Google Shape;363;p50"/>
          <p:cNvGrpSpPr/>
          <p:nvPr/>
        </p:nvGrpSpPr>
        <p:grpSpPr>
          <a:xfrm>
            <a:off x="-456" y="1"/>
            <a:ext cx="835935" cy="6858000"/>
            <a:chOff x="-456" y="1"/>
            <a:chExt cx="835935" cy="6858000"/>
          </a:xfrm>
        </p:grpSpPr>
        <p:sp>
          <p:nvSpPr>
            <p:cNvPr id="364" name="Google Shape;364;p50"/>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5" name="Google Shape;365;p50"/>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3" name="Shape 103"/>
        <p:cNvGrpSpPr/>
        <p:nvPr/>
      </p:nvGrpSpPr>
      <p:grpSpPr>
        <a:xfrm>
          <a:off x="0" y="0"/>
          <a:ext cx="0" cy="0"/>
          <a:chOff x="0" y="0"/>
          <a:chExt cx="0" cy="0"/>
        </a:xfrm>
      </p:grpSpPr>
      <p:sp>
        <p:nvSpPr>
          <p:cNvPr id="104" name="Google Shape;104;p2"/>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5" name="Google Shape;105;p2"/>
          <p:cNvSpPr txBox="1"/>
          <p:nvPr>
            <p:ph type="title"/>
          </p:nvPr>
        </p:nvSpPr>
        <p:spPr>
          <a:xfrm>
            <a:off x="1207169" y="3124374"/>
            <a:ext cx="10668000" cy="231843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r>
              <a:rPr lang="en-US" sz="8000"/>
              <a:t>US Supreme Court bans race-based university admission</a:t>
            </a:r>
            <a:endParaRPr/>
          </a:p>
        </p:txBody>
      </p:sp>
      <p:sp>
        <p:nvSpPr>
          <p:cNvPr id="106" name="Google Shape;106;p2"/>
          <p:cNvSpPr/>
          <p:nvPr/>
        </p:nvSpPr>
        <p:spPr>
          <a:xfrm>
            <a:off x="1" y="1"/>
            <a:ext cx="9637211" cy="1649863"/>
          </a:xfrm>
          <a:custGeom>
            <a:rect b="b" l="l" r="r" t="t"/>
            <a:pathLst>
              <a:path extrusionOk="0" h="1649863" w="9637211">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7" name="Google Shape;107;p2"/>
          <p:cNvSpPr/>
          <p:nvPr/>
        </p:nvSpPr>
        <p:spPr>
          <a:xfrm>
            <a:off x="0" y="0"/>
            <a:ext cx="9525664" cy="1709180"/>
          </a:xfrm>
          <a:custGeom>
            <a:rect b="b" l="l" r="r" t="t"/>
            <a:pathLst>
              <a:path extrusionOk="0" h="1649863" w="9637211">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08" name="Google Shape;108;p2"/>
          <p:cNvGrpSpPr/>
          <p:nvPr/>
        </p:nvGrpSpPr>
        <p:grpSpPr>
          <a:xfrm>
            <a:off x="1" y="1"/>
            <a:ext cx="9739305" cy="1775939"/>
            <a:chOff x="1" y="1"/>
            <a:chExt cx="9739305" cy="1775939"/>
          </a:xfrm>
        </p:grpSpPr>
        <p:sp>
          <p:nvSpPr>
            <p:cNvPr id="109" name="Google Shape;109;p2"/>
            <p:cNvSpPr/>
            <p:nvPr/>
          </p:nvSpPr>
          <p:spPr>
            <a:xfrm>
              <a:off x="1" y="1"/>
              <a:ext cx="9739305" cy="1775939"/>
            </a:xfrm>
            <a:custGeom>
              <a:rect b="b" l="l" r="r" t="t"/>
              <a:pathLst>
                <a:path extrusionOk="0" h="1775939" w="9739305">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0" name="Google Shape;110;p2"/>
            <p:cNvSpPr/>
            <p:nvPr/>
          </p:nvSpPr>
          <p:spPr>
            <a:xfrm>
              <a:off x="1" y="1"/>
              <a:ext cx="9739305" cy="1775939"/>
            </a:xfrm>
            <a:custGeom>
              <a:rect b="b" l="l" r="r" t="t"/>
              <a:pathLst>
                <a:path extrusionOk="0" h="1775939" w="9739305">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blipFill rotWithShape="1">
              <a:blip r:embed="rId3">
                <a:alphaModFix amt="57000"/>
              </a:blip>
              <a:tile algn="tl" flip="none" tx="0" sx="100000" ty="0" sy="10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69" name="Shape 369"/>
        <p:cNvGrpSpPr/>
        <p:nvPr/>
      </p:nvGrpSpPr>
      <p:grpSpPr>
        <a:xfrm>
          <a:off x="0" y="0"/>
          <a:ext cx="0" cy="0"/>
          <a:chOff x="0" y="0"/>
          <a:chExt cx="0" cy="0"/>
        </a:xfrm>
      </p:grpSpPr>
      <p:sp>
        <p:nvSpPr>
          <p:cNvPr id="370" name="Google Shape;370;p5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1" name="Google Shape;371;p51"/>
          <p:cNvSpPr txBox="1"/>
          <p:nvPr>
            <p:ph type="title"/>
          </p:nvPr>
        </p:nvSpPr>
        <p:spPr>
          <a:xfrm>
            <a:off x="1582310" y="709864"/>
            <a:ext cx="9847690" cy="4479082"/>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62500"/>
              <a:buFont typeface="Arial"/>
              <a:buNone/>
            </a:pPr>
            <a:r>
              <a:rPr lang="en-US" sz="3200"/>
              <a:t>True: </a:t>
            </a:r>
            <a:br>
              <a:rPr lang="en-US" sz="3200"/>
            </a:br>
            <a:br>
              <a:rPr lang="en-US" sz="3200"/>
            </a:br>
            <a:r>
              <a:rPr lang="en-US" sz="3200"/>
              <a:t>After the removal of Donald Trump from platforms like Twitter and Facebook following the January 6th attack on the U.S. Capitol, both Texas and Florida passed laws that restricted how these platforms could moderate content. These laws were designed to challenge what these states viewed as biased censorship, especially against conservative viewpoints.</a:t>
            </a:r>
            <a:endParaRPr/>
          </a:p>
        </p:txBody>
      </p:sp>
      <p:sp>
        <p:nvSpPr>
          <p:cNvPr id="372" name="Google Shape;372;p51"/>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73" name="Google Shape;373;p51"/>
          <p:cNvGrpSpPr/>
          <p:nvPr/>
        </p:nvGrpSpPr>
        <p:grpSpPr>
          <a:xfrm>
            <a:off x="-456" y="1"/>
            <a:ext cx="835935" cy="6858000"/>
            <a:chOff x="-456" y="1"/>
            <a:chExt cx="835935" cy="6858000"/>
          </a:xfrm>
        </p:grpSpPr>
        <p:sp>
          <p:nvSpPr>
            <p:cNvPr id="374" name="Google Shape;374;p51"/>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5" name="Google Shape;375;p51"/>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79" name="Shape 379"/>
        <p:cNvGrpSpPr/>
        <p:nvPr/>
      </p:nvGrpSpPr>
      <p:grpSpPr>
        <a:xfrm>
          <a:off x="0" y="0"/>
          <a:ext cx="0" cy="0"/>
          <a:chOff x="0" y="0"/>
          <a:chExt cx="0" cy="0"/>
        </a:xfrm>
      </p:grpSpPr>
      <p:sp>
        <p:nvSpPr>
          <p:cNvPr id="380" name="Google Shape;380;p52"/>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1" name="Google Shape;381;p52"/>
          <p:cNvSpPr txBox="1"/>
          <p:nvPr>
            <p:ph type="title"/>
          </p:nvPr>
        </p:nvSpPr>
        <p:spPr>
          <a:xfrm>
            <a:off x="1582310" y="709864"/>
            <a:ext cx="9847690" cy="447908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1800"/>
              <a:buFont typeface="Arial"/>
              <a:buNone/>
            </a:pPr>
            <a:r>
              <a:rPr lang="en-US" sz="3200"/>
              <a:t>TRUE or FALSE?</a:t>
            </a:r>
            <a:br>
              <a:rPr lang="en-US" sz="3200"/>
            </a:br>
            <a:br>
              <a:rPr lang="en-US" sz="3200"/>
            </a:br>
            <a:br>
              <a:rPr lang="en-US" sz="3200"/>
            </a:br>
            <a:br>
              <a:rPr lang="en-US" sz="3200"/>
            </a:br>
            <a:r>
              <a:rPr lang="en-US" sz="3200"/>
              <a:t>The case only involves issues of censorship related to conservative groups.</a:t>
            </a:r>
            <a:br>
              <a:rPr lang="en-US" sz="3200"/>
            </a:br>
            <a:endParaRPr sz="3200"/>
          </a:p>
        </p:txBody>
      </p:sp>
      <p:sp>
        <p:nvSpPr>
          <p:cNvPr id="382" name="Google Shape;382;p52"/>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83" name="Google Shape;383;p52"/>
          <p:cNvGrpSpPr/>
          <p:nvPr/>
        </p:nvGrpSpPr>
        <p:grpSpPr>
          <a:xfrm>
            <a:off x="-456" y="1"/>
            <a:ext cx="835935" cy="6858000"/>
            <a:chOff x="-456" y="1"/>
            <a:chExt cx="835935" cy="6858000"/>
          </a:xfrm>
        </p:grpSpPr>
        <p:sp>
          <p:nvSpPr>
            <p:cNvPr id="384" name="Google Shape;384;p52"/>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5" name="Google Shape;385;p52"/>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89" name="Shape 389"/>
        <p:cNvGrpSpPr/>
        <p:nvPr/>
      </p:nvGrpSpPr>
      <p:grpSpPr>
        <a:xfrm>
          <a:off x="0" y="0"/>
          <a:ext cx="0" cy="0"/>
          <a:chOff x="0" y="0"/>
          <a:chExt cx="0" cy="0"/>
        </a:xfrm>
      </p:grpSpPr>
      <p:sp>
        <p:nvSpPr>
          <p:cNvPr id="390" name="Google Shape;390;p5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1" name="Google Shape;391;p53"/>
          <p:cNvSpPr txBox="1"/>
          <p:nvPr>
            <p:ph type="title"/>
          </p:nvPr>
        </p:nvSpPr>
        <p:spPr>
          <a:xfrm>
            <a:off x="1582310" y="709864"/>
            <a:ext cx="9847690" cy="4479082"/>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62500"/>
              <a:buFont typeface="Arial"/>
              <a:buNone/>
            </a:pPr>
            <a:r>
              <a:rPr lang="en-US" sz="3200"/>
              <a:t>False: </a:t>
            </a:r>
            <a:br>
              <a:rPr lang="en-US" sz="3200"/>
            </a:br>
            <a:br>
              <a:rPr lang="en-US" sz="3200"/>
            </a:br>
            <a:r>
              <a:rPr lang="en-US" sz="3200"/>
              <a:t>While the issue of censorship, particularly against conservative groups, is discussed in the case, the matter is not exclusively about conservative censorship. It also involves broader concerns about free speech, content moderation practices, and how social media platforms exercise editorial control, which affects all users, not just specific political groups.</a:t>
            </a:r>
            <a:endParaRPr/>
          </a:p>
        </p:txBody>
      </p:sp>
      <p:sp>
        <p:nvSpPr>
          <p:cNvPr id="392" name="Google Shape;392;p53"/>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93" name="Google Shape;393;p53"/>
          <p:cNvGrpSpPr/>
          <p:nvPr/>
        </p:nvGrpSpPr>
        <p:grpSpPr>
          <a:xfrm>
            <a:off x="-456" y="1"/>
            <a:ext cx="835935" cy="6858000"/>
            <a:chOff x="-456" y="1"/>
            <a:chExt cx="835935" cy="6858000"/>
          </a:xfrm>
        </p:grpSpPr>
        <p:sp>
          <p:nvSpPr>
            <p:cNvPr id="394" name="Google Shape;394;p53"/>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5" name="Google Shape;395;p53"/>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99" name="Shape 399"/>
        <p:cNvGrpSpPr/>
        <p:nvPr/>
      </p:nvGrpSpPr>
      <p:grpSpPr>
        <a:xfrm>
          <a:off x="0" y="0"/>
          <a:ext cx="0" cy="0"/>
          <a:chOff x="0" y="0"/>
          <a:chExt cx="0" cy="0"/>
        </a:xfrm>
      </p:grpSpPr>
      <p:sp>
        <p:nvSpPr>
          <p:cNvPr id="400" name="Google Shape;400;p5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1" name="Google Shape;401;p54"/>
          <p:cNvSpPr txBox="1"/>
          <p:nvPr>
            <p:ph type="title"/>
          </p:nvPr>
        </p:nvSpPr>
        <p:spPr>
          <a:xfrm>
            <a:off x="1582310" y="709864"/>
            <a:ext cx="9847690" cy="447908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1800"/>
              <a:buFont typeface="Arial"/>
              <a:buNone/>
            </a:pPr>
            <a:r>
              <a:rPr lang="en-US" sz="3200"/>
              <a:t>TRUE or FALSE?</a:t>
            </a:r>
            <a:br>
              <a:rPr lang="en-US" sz="3200"/>
            </a:br>
            <a:br>
              <a:rPr lang="en-US" sz="3200"/>
            </a:br>
            <a:br>
              <a:rPr lang="en-US" sz="3200"/>
            </a:br>
            <a:br>
              <a:rPr lang="en-US" sz="3200"/>
            </a:br>
            <a:r>
              <a:rPr lang="en-US" sz="3200"/>
              <a:t>David Greene from the Electronic Frontier Foundation supports giving the government the power to impose editorial viewpoints on private tech companies.</a:t>
            </a:r>
            <a:endParaRPr sz="3200"/>
          </a:p>
        </p:txBody>
      </p:sp>
      <p:sp>
        <p:nvSpPr>
          <p:cNvPr id="402" name="Google Shape;402;p54"/>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403" name="Google Shape;403;p54"/>
          <p:cNvGrpSpPr/>
          <p:nvPr/>
        </p:nvGrpSpPr>
        <p:grpSpPr>
          <a:xfrm>
            <a:off x="-456" y="1"/>
            <a:ext cx="835935" cy="6858000"/>
            <a:chOff x="-456" y="1"/>
            <a:chExt cx="835935" cy="6858000"/>
          </a:xfrm>
        </p:grpSpPr>
        <p:sp>
          <p:nvSpPr>
            <p:cNvPr id="404" name="Google Shape;404;p54"/>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5" name="Google Shape;405;p54"/>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09" name="Shape 409"/>
        <p:cNvGrpSpPr/>
        <p:nvPr/>
      </p:nvGrpSpPr>
      <p:grpSpPr>
        <a:xfrm>
          <a:off x="0" y="0"/>
          <a:ext cx="0" cy="0"/>
          <a:chOff x="0" y="0"/>
          <a:chExt cx="0" cy="0"/>
        </a:xfrm>
      </p:grpSpPr>
      <p:sp>
        <p:nvSpPr>
          <p:cNvPr id="410" name="Google Shape;410;p5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1" name="Google Shape;411;p55"/>
          <p:cNvSpPr txBox="1"/>
          <p:nvPr>
            <p:ph type="title"/>
          </p:nvPr>
        </p:nvSpPr>
        <p:spPr>
          <a:xfrm>
            <a:off x="1582310" y="709864"/>
            <a:ext cx="9847690" cy="4479082"/>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62500"/>
              <a:buFont typeface="Arial"/>
              <a:buNone/>
            </a:pPr>
            <a:r>
              <a:rPr lang="en-US" sz="3200"/>
              <a:t>False: </a:t>
            </a:r>
            <a:br>
              <a:rPr lang="en-US" sz="3200"/>
            </a:br>
            <a:br>
              <a:rPr lang="en-US" sz="3200"/>
            </a:br>
            <a:r>
              <a:rPr lang="en-US" sz="3200"/>
              <a:t>David Greene, from the Electronic Frontier Foundation, opposes giving the government the power to impose its editorial viewpoints on private companies. He believes that social media platforms, like other entities such as art curators, have the First Amendment right to curate and manage content based on their own policies, without government interference.</a:t>
            </a:r>
            <a:endParaRPr/>
          </a:p>
        </p:txBody>
      </p:sp>
      <p:sp>
        <p:nvSpPr>
          <p:cNvPr id="412" name="Google Shape;412;p55"/>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413" name="Google Shape;413;p55"/>
          <p:cNvGrpSpPr/>
          <p:nvPr/>
        </p:nvGrpSpPr>
        <p:grpSpPr>
          <a:xfrm>
            <a:off x="-456" y="1"/>
            <a:ext cx="835935" cy="6858000"/>
            <a:chOff x="-456" y="1"/>
            <a:chExt cx="835935" cy="6858000"/>
          </a:xfrm>
        </p:grpSpPr>
        <p:sp>
          <p:nvSpPr>
            <p:cNvPr id="414" name="Google Shape;414;p55"/>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5" name="Google Shape;415;p55"/>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9" name="Shape 419"/>
        <p:cNvGrpSpPr/>
        <p:nvPr/>
      </p:nvGrpSpPr>
      <p:grpSpPr>
        <a:xfrm>
          <a:off x="0" y="0"/>
          <a:ext cx="0" cy="0"/>
          <a:chOff x="0" y="0"/>
          <a:chExt cx="0" cy="0"/>
        </a:xfrm>
      </p:grpSpPr>
      <p:sp>
        <p:nvSpPr>
          <p:cNvPr id="420" name="Google Shape;420;p5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1" name="Google Shape;421;p56"/>
          <p:cNvSpPr txBox="1"/>
          <p:nvPr>
            <p:ph type="title"/>
          </p:nvPr>
        </p:nvSpPr>
        <p:spPr>
          <a:xfrm>
            <a:off x="1582310" y="709864"/>
            <a:ext cx="9847690" cy="447908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1800"/>
              <a:buFont typeface="Arial"/>
              <a:buNone/>
            </a:pPr>
            <a:r>
              <a:rPr lang="en-US" sz="3200"/>
              <a:t>TRUE or FALSE?</a:t>
            </a:r>
            <a:br>
              <a:rPr lang="en-US" sz="3200"/>
            </a:br>
            <a:br>
              <a:rPr lang="en-US" sz="3200"/>
            </a:br>
            <a:br>
              <a:rPr lang="en-US" sz="3200"/>
            </a:br>
            <a:br>
              <a:rPr lang="en-US" sz="3200"/>
            </a:br>
            <a:r>
              <a:rPr lang="en-US" sz="3200"/>
              <a:t>The Supreme Court Justices struggled to categorize social media platforms either as newspapers or common carriers during the arguments.</a:t>
            </a:r>
            <a:endParaRPr sz="3200"/>
          </a:p>
        </p:txBody>
      </p:sp>
      <p:sp>
        <p:nvSpPr>
          <p:cNvPr id="422" name="Google Shape;422;p56"/>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423" name="Google Shape;423;p56"/>
          <p:cNvGrpSpPr/>
          <p:nvPr/>
        </p:nvGrpSpPr>
        <p:grpSpPr>
          <a:xfrm>
            <a:off x="-456" y="1"/>
            <a:ext cx="835935" cy="6858000"/>
            <a:chOff x="-456" y="1"/>
            <a:chExt cx="835935" cy="6858000"/>
          </a:xfrm>
        </p:grpSpPr>
        <p:sp>
          <p:nvSpPr>
            <p:cNvPr id="424" name="Google Shape;424;p56"/>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5" name="Google Shape;425;p56"/>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29" name="Shape 429"/>
        <p:cNvGrpSpPr/>
        <p:nvPr/>
      </p:nvGrpSpPr>
      <p:grpSpPr>
        <a:xfrm>
          <a:off x="0" y="0"/>
          <a:ext cx="0" cy="0"/>
          <a:chOff x="0" y="0"/>
          <a:chExt cx="0" cy="0"/>
        </a:xfrm>
      </p:grpSpPr>
      <p:sp>
        <p:nvSpPr>
          <p:cNvPr id="430" name="Google Shape;430;p57"/>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1" name="Google Shape;431;p57"/>
          <p:cNvSpPr txBox="1"/>
          <p:nvPr>
            <p:ph type="title"/>
          </p:nvPr>
        </p:nvSpPr>
        <p:spPr>
          <a:xfrm>
            <a:off x="1582310" y="709864"/>
            <a:ext cx="9847690" cy="4479082"/>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62500"/>
              <a:buFont typeface="Arial"/>
              <a:buNone/>
            </a:pPr>
            <a:r>
              <a:rPr lang="en-US" sz="3200"/>
              <a:t>True: </a:t>
            </a:r>
            <a:br>
              <a:rPr lang="en-US" sz="3200"/>
            </a:br>
            <a:br>
              <a:rPr lang="en-US" sz="3200"/>
            </a:br>
            <a:r>
              <a:rPr lang="en-US" sz="3200"/>
              <a:t>During the Supreme Court arguments, the Justices grappled with whether social media platforms should be treated like newspapers, where they can decide what content appears and what is removed, or like common carriers (such as telegraph services), which simply carry messages without controlling or curating them. This categorization is essential because it affects how these platforms are regulated.</a:t>
            </a:r>
            <a:endParaRPr/>
          </a:p>
        </p:txBody>
      </p:sp>
      <p:sp>
        <p:nvSpPr>
          <p:cNvPr id="432" name="Google Shape;432;p57"/>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433" name="Google Shape;433;p57"/>
          <p:cNvGrpSpPr/>
          <p:nvPr/>
        </p:nvGrpSpPr>
        <p:grpSpPr>
          <a:xfrm>
            <a:off x="-456" y="1"/>
            <a:ext cx="835935" cy="6858000"/>
            <a:chOff x="-456" y="1"/>
            <a:chExt cx="835935" cy="6858000"/>
          </a:xfrm>
        </p:grpSpPr>
        <p:sp>
          <p:nvSpPr>
            <p:cNvPr id="434" name="Google Shape;434;p57"/>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5" name="Google Shape;435;p57"/>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39" name="Shape 439"/>
        <p:cNvGrpSpPr/>
        <p:nvPr/>
      </p:nvGrpSpPr>
      <p:grpSpPr>
        <a:xfrm>
          <a:off x="0" y="0"/>
          <a:ext cx="0" cy="0"/>
          <a:chOff x="0" y="0"/>
          <a:chExt cx="0" cy="0"/>
        </a:xfrm>
      </p:grpSpPr>
      <p:sp>
        <p:nvSpPr>
          <p:cNvPr id="440" name="Google Shape;440;p58"/>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1" name="Google Shape;441;p58"/>
          <p:cNvSpPr txBox="1"/>
          <p:nvPr>
            <p:ph type="title"/>
          </p:nvPr>
        </p:nvSpPr>
        <p:spPr>
          <a:xfrm>
            <a:off x="1582310" y="709864"/>
            <a:ext cx="9847690" cy="447908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1800"/>
              <a:buFont typeface="Arial"/>
              <a:buNone/>
            </a:pPr>
            <a:r>
              <a:rPr lang="en-US" sz="3200"/>
              <a:t>TRUE or FALSE?</a:t>
            </a:r>
            <a:br>
              <a:rPr lang="en-US" sz="3200"/>
            </a:br>
            <a:br>
              <a:rPr lang="en-US" sz="3200"/>
            </a:br>
            <a:br>
              <a:rPr lang="en-US" sz="3200"/>
            </a:br>
            <a:br>
              <a:rPr lang="en-US" sz="3200"/>
            </a:br>
            <a:r>
              <a:rPr lang="en-US" sz="3200"/>
              <a:t>Justice Alito questioned whether content moderation could be considered censorship during the arguments.</a:t>
            </a:r>
            <a:endParaRPr sz="3200"/>
          </a:p>
        </p:txBody>
      </p:sp>
      <p:sp>
        <p:nvSpPr>
          <p:cNvPr id="442" name="Google Shape;442;p58"/>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443" name="Google Shape;443;p58"/>
          <p:cNvGrpSpPr/>
          <p:nvPr/>
        </p:nvGrpSpPr>
        <p:grpSpPr>
          <a:xfrm>
            <a:off x="-456" y="1"/>
            <a:ext cx="835935" cy="6858000"/>
            <a:chOff x="-456" y="1"/>
            <a:chExt cx="835935" cy="6858000"/>
          </a:xfrm>
        </p:grpSpPr>
        <p:sp>
          <p:nvSpPr>
            <p:cNvPr id="444" name="Google Shape;444;p58"/>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5" name="Google Shape;445;p58"/>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49" name="Shape 449"/>
        <p:cNvGrpSpPr/>
        <p:nvPr/>
      </p:nvGrpSpPr>
      <p:grpSpPr>
        <a:xfrm>
          <a:off x="0" y="0"/>
          <a:ext cx="0" cy="0"/>
          <a:chOff x="0" y="0"/>
          <a:chExt cx="0" cy="0"/>
        </a:xfrm>
      </p:grpSpPr>
      <p:sp>
        <p:nvSpPr>
          <p:cNvPr id="450" name="Google Shape;450;p59"/>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1" name="Google Shape;451;p59"/>
          <p:cNvSpPr txBox="1"/>
          <p:nvPr>
            <p:ph type="title"/>
          </p:nvPr>
        </p:nvSpPr>
        <p:spPr>
          <a:xfrm>
            <a:off x="1582310" y="709864"/>
            <a:ext cx="9847690" cy="429179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1800"/>
              <a:buFont typeface="Arial"/>
              <a:buNone/>
            </a:pPr>
            <a:r>
              <a:rPr lang="en-US" sz="3200"/>
              <a:t>True: </a:t>
            </a:r>
            <a:br>
              <a:rPr lang="en-US" sz="3200"/>
            </a:br>
            <a:br>
              <a:rPr lang="en-US" sz="3200"/>
            </a:br>
            <a:r>
              <a:rPr lang="en-US" sz="3200"/>
              <a:t>Justice Alito asked whether content moderation could be another way of describing censorship, pointing to the complexity of the terminology surrounding the issue. This highlights the difficulty in defining terms like “content moderation” in the legal context and its potential overlap with censorship.</a:t>
            </a:r>
            <a:endParaRPr/>
          </a:p>
        </p:txBody>
      </p:sp>
      <p:sp>
        <p:nvSpPr>
          <p:cNvPr id="452" name="Google Shape;452;p59"/>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453" name="Google Shape;453;p59"/>
          <p:cNvGrpSpPr/>
          <p:nvPr/>
        </p:nvGrpSpPr>
        <p:grpSpPr>
          <a:xfrm>
            <a:off x="-456" y="1"/>
            <a:ext cx="835935" cy="6858000"/>
            <a:chOff x="-456" y="1"/>
            <a:chExt cx="835935" cy="6858000"/>
          </a:xfrm>
        </p:grpSpPr>
        <p:sp>
          <p:nvSpPr>
            <p:cNvPr id="454" name="Google Shape;454;p59"/>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5" name="Google Shape;455;p59"/>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59" name="Shape 459"/>
        <p:cNvGrpSpPr/>
        <p:nvPr/>
      </p:nvGrpSpPr>
      <p:grpSpPr>
        <a:xfrm>
          <a:off x="0" y="0"/>
          <a:ext cx="0" cy="0"/>
          <a:chOff x="0" y="0"/>
          <a:chExt cx="0" cy="0"/>
        </a:xfrm>
      </p:grpSpPr>
      <p:sp>
        <p:nvSpPr>
          <p:cNvPr id="460" name="Google Shape;460;p60"/>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1" name="Google Shape;461;p60"/>
          <p:cNvSpPr txBox="1"/>
          <p:nvPr>
            <p:ph type="title"/>
          </p:nvPr>
        </p:nvSpPr>
        <p:spPr>
          <a:xfrm>
            <a:off x="1582310" y="709864"/>
            <a:ext cx="9847690" cy="447908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1800"/>
              <a:buFont typeface="Arial"/>
              <a:buNone/>
            </a:pPr>
            <a:r>
              <a:rPr lang="en-US" sz="3200"/>
              <a:t>TRUE or FALSE?</a:t>
            </a:r>
            <a:br>
              <a:rPr lang="en-US" sz="3200"/>
            </a:br>
            <a:br>
              <a:rPr lang="en-US" sz="3200"/>
            </a:br>
            <a:br>
              <a:rPr lang="en-US" sz="3200"/>
            </a:br>
            <a:br>
              <a:rPr lang="en-US" sz="3200"/>
            </a:br>
            <a:r>
              <a:rPr lang="en-US" sz="3200"/>
              <a:t>The Supreme Court Justices are aligned politically, with conservative justices supporting the laws and liberal justices opposing them.</a:t>
            </a:r>
            <a:endParaRPr sz="3200"/>
          </a:p>
        </p:txBody>
      </p:sp>
      <p:sp>
        <p:nvSpPr>
          <p:cNvPr id="462" name="Google Shape;462;p60"/>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463" name="Google Shape;463;p60"/>
          <p:cNvGrpSpPr/>
          <p:nvPr/>
        </p:nvGrpSpPr>
        <p:grpSpPr>
          <a:xfrm>
            <a:off x="-456" y="1"/>
            <a:ext cx="835935" cy="6858000"/>
            <a:chOff x="-456" y="1"/>
            <a:chExt cx="835935" cy="6858000"/>
          </a:xfrm>
        </p:grpSpPr>
        <p:sp>
          <p:nvSpPr>
            <p:cNvPr id="464" name="Google Shape;464;p60"/>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5" name="Google Shape;465;p60"/>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4" name="Shape 114"/>
        <p:cNvGrpSpPr/>
        <p:nvPr/>
      </p:nvGrpSpPr>
      <p:grpSpPr>
        <a:xfrm>
          <a:off x="0" y="0"/>
          <a:ext cx="0" cy="0"/>
          <a:chOff x="0" y="0"/>
          <a:chExt cx="0" cy="0"/>
        </a:xfrm>
      </p:grpSpPr>
      <p:sp>
        <p:nvSpPr>
          <p:cNvPr id="115" name="Google Shape;115;p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6" name="Google Shape;116;p3"/>
          <p:cNvSpPr txBox="1"/>
          <p:nvPr>
            <p:ph type="title"/>
          </p:nvPr>
        </p:nvSpPr>
        <p:spPr>
          <a:xfrm>
            <a:off x="1582310" y="0"/>
            <a:ext cx="9847690" cy="59223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Font typeface="Arial"/>
              <a:buNone/>
            </a:pPr>
            <a:br>
              <a:rPr lang="en-US" sz="1800"/>
            </a:br>
            <a:br>
              <a:rPr lang="en-US" sz="1800"/>
            </a:br>
            <a:br>
              <a:rPr lang="en-US" sz="1800"/>
            </a:br>
            <a:br>
              <a:rPr lang="en-US" sz="1800"/>
            </a:br>
            <a:endParaRPr/>
          </a:p>
        </p:txBody>
      </p:sp>
      <p:sp>
        <p:nvSpPr>
          <p:cNvPr id="117" name="Google Shape;117;p3"/>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18" name="Google Shape;118;p3"/>
          <p:cNvGrpSpPr/>
          <p:nvPr/>
        </p:nvGrpSpPr>
        <p:grpSpPr>
          <a:xfrm>
            <a:off x="-456" y="1"/>
            <a:ext cx="835935" cy="6858000"/>
            <a:chOff x="-456" y="1"/>
            <a:chExt cx="835935" cy="6858000"/>
          </a:xfrm>
        </p:grpSpPr>
        <p:sp>
          <p:nvSpPr>
            <p:cNvPr id="119" name="Google Shape;119;p3"/>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0" name="Google Shape;120;p3"/>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aphicFrame>
        <p:nvGraphicFramePr>
          <p:cNvPr id="121" name="Google Shape;121;p3"/>
          <p:cNvGraphicFramePr/>
          <p:nvPr/>
        </p:nvGraphicFramePr>
        <p:xfrm>
          <a:off x="2032000" y="1255923"/>
          <a:ext cx="3000000" cy="3000000"/>
        </p:xfrm>
        <a:graphic>
          <a:graphicData uri="http://schemas.openxmlformats.org/drawingml/2006/table">
            <a:tbl>
              <a:tblPr bandRow="1" firstRow="1">
                <a:noFill/>
                <a:tableStyleId>{861EA216-FE4F-49F3-A6AA-B3BDBC81C96F}</a:tableStyleId>
              </a:tblPr>
              <a:tblGrid>
                <a:gridCol w="2709325"/>
                <a:gridCol w="2709325"/>
                <a:gridCol w="2709325"/>
              </a:tblGrid>
              <a:tr h="1369425">
                <a:tc>
                  <a:txBody>
                    <a:bodyPr/>
                    <a:lstStyle/>
                    <a:p>
                      <a:pPr indent="0" lvl="0" marL="0" marR="0" rtl="0" algn="ctr">
                        <a:lnSpc>
                          <a:spcPct val="100000"/>
                        </a:lnSpc>
                        <a:spcBef>
                          <a:spcPts val="0"/>
                        </a:spcBef>
                        <a:spcAft>
                          <a:spcPts val="0"/>
                        </a:spcAft>
                        <a:buNone/>
                      </a:pPr>
                      <a:r>
                        <a:t/>
                      </a:r>
                      <a:endParaRPr sz="1400" u="none" cap="none" strike="noStrike"/>
                    </a:p>
                    <a:p>
                      <a:pPr indent="0" lvl="0" marL="0" marR="0" rtl="0" algn="ctr">
                        <a:lnSpc>
                          <a:spcPct val="100000"/>
                        </a:lnSpc>
                        <a:spcBef>
                          <a:spcPts val="0"/>
                        </a:spcBef>
                        <a:spcAft>
                          <a:spcPts val="0"/>
                        </a:spcAft>
                        <a:buNone/>
                      </a:pPr>
                      <a:r>
                        <a:rPr lang="en-US" sz="1400" u="none" cap="none" strike="noStrike"/>
                        <a:t>Main arguments against the end of race-based university admissions?</a:t>
                      </a:r>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p>
                    <a:p>
                      <a:pPr indent="0" lvl="0" marL="0" marR="0" rtl="0" algn="ctr">
                        <a:lnSpc>
                          <a:spcPct val="100000"/>
                        </a:lnSpc>
                        <a:spcBef>
                          <a:spcPts val="0"/>
                        </a:spcBef>
                        <a:spcAft>
                          <a:spcPts val="0"/>
                        </a:spcAft>
                        <a:buNone/>
                      </a:pPr>
                      <a:r>
                        <a:rPr lang="en-US" sz="1400" u="none" cap="none" strike="noStrike"/>
                        <a:t>Main arguments for the end of race-based university admissions?</a:t>
                      </a:r>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p>
                    <a:p>
                      <a:pPr indent="0" lvl="0" marL="0" marR="0" rtl="0" algn="ctr">
                        <a:lnSpc>
                          <a:spcPct val="100000"/>
                        </a:lnSpc>
                        <a:spcBef>
                          <a:spcPts val="0"/>
                        </a:spcBef>
                        <a:spcAft>
                          <a:spcPts val="0"/>
                        </a:spcAft>
                        <a:buNone/>
                      </a:pPr>
                      <a:r>
                        <a:t/>
                      </a:r>
                      <a:endParaRPr sz="1400" u="none" cap="none" strike="noStrike"/>
                    </a:p>
                    <a:p>
                      <a:pPr indent="0" lvl="0" marL="0" marR="0" rtl="0" algn="ctr">
                        <a:lnSpc>
                          <a:spcPct val="100000"/>
                        </a:lnSpc>
                        <a:spcBef>
                          <a:spcPts val="0"/>
                        </a:spcBef>
                        <a:spcAft>
                          <a:spcPts val="0"/>
                        </a:spcAft>
                        <a:buNone/>
                      </a:pPr>
                      <a:r>
                        <a:rPr lang="en-US" sz="1400" u="none" cap="none" strike="noStrike"/>
                        <a:t>Direct consequences of SCOTUS’s decision</a:t>
                      </a:r>
                      <a:endParaRPr sz="1400" u="none" cap="none" strike="noStrike"/>
                    </a:p>
                  </a:txBody>
                  <a:tcPr marT="45725" marB="45725" marR="91450" marL="91450"/>
                </a:tc>
              </a:tr>
              <a:tr h="282800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69" name="Shape 469"/>
        <p:cNvGrpSpPr/>
        <p:nvPr/>
      </p:nvGrpSpPr>
      <p:grpSpPr>
        <a:xfrm>
          <a:off x="0" y="0"/>
          <a:ext cx="0" cy="0"/>
          <a:chOff x="0" y="0"/>
          <a:chExt cx="0" cy="0"/>
        </a:xfrm>
      </p:grpSpPr>
      <p:sp>
        <p:nvSpPr>
          <p:cNvPr id="470" name="Google Shape;470;p6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71" name="Google Shape;471;p61"/>
          <p:cNvSpPr txBox="1"/>
          <p:nvPr>
            <p:ph type="title"/>
          </p:nvPr>
        </p:nvSpPr>
        <p:spPr>
          <a:xfrm>
            <a:off x="1582310" y="709864"/>
            <a:ext cx="9847690" cy="429179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62500"/>
              <a:buFont typeface="Arial"/>
              <a:buNone/>
            </a:pPr>
            <a:r>
              <a:rPr lang="en-US" sz="3200"/>
              <a:t>False: </a:t>
            </a:r>
            <a:br>
              <a:rPr lang="en-US" sz="3200"/>
            </a:br>
            <a:br>
              <a:rPr lang="en-US" sz="3200"/>
            </a:br>
            <a:r>
              <a:rPr lang="en-US" sz="3200"/>
              <a:t>Although the case is often framed in terms of conservative versus liberal viewpoints, the Supreme Court Justices did not seem to be focused on political ideology during the arguments. Instead, they concentrated on understanding the technical aspects of how social media platforms operate and how the laws could potentially affect them, regardless of political affiliations.</a:t>
            </a:r>
            <a:endParaRPr/>
          </a:p>
        </p:txBody>
      </p:sp>
      <p:sp>
        <p:nvSpPr>
          <p:cNvPr id="472" name="Google Shape;472;p61"/>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473" name="Google Shape;473;p61"/>
          <p:cNvGrpSpPr/>
          <p:nvPr/>
        </p:nvGrpSpPr>
        <p:grpSpPr>
          <a:xfrm>
            <a:off x="-456" y="1"/>
            <a:ext cx="835935" cy="6858000"/>
            <a:chOff x="-456" y="1"/>
            <a:chExt cx="835935" cy="6858000"/>
          </a:xfrm>
        </p:grpSpPr>
        <p:sp>
          <p:nvSpPr>
            <p:cNvPr id="474" name="Google Shape;474;p61"/>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75" name="Google Shape;475;p61"/>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79" name="Shape 479"/>
        <p:cNvGrpSpPr/>
        <p:nvPr/>
      </p:nvGrpSpPr>
      <p:grpSpPr>
        <a:xfrm>
          <a:off x="0" y="0"/>
          <a:ext cx="0" cy="0"/>
          <a:chOff x="0" y="0"/>
          <a:chExt cx="0" cy="0"/>
        </a:xfrm>
      </p:grpSpPr>
      <p:sp>
        <p:nvSpPr>
          <p:cNvPr id="480" name="Google Shape;480;p62"/>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1" name="Google Shape;481;p62"/>
          <p:cNvSpPr txBox="1"/>
          <p:nvPr>
            <p:ph type="title"/>
          </p:nvPr>
        </p:nvSpPr>
        <p:spPr>
          <a:xfrm>
            <a:off x="1582310" y="709864"/>
            <a:ext cx="9847690" cy="447908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1800"/>
              <a:buFont typeface="Arial"/>
              <a:buNone/>
            </a:pPr>
            <a:r>
              <a:rPr lang="en-US" sz="3200"/>
              <a:t>TRUE or FALSE?</a:t>
            </a:r>
            <a:br>
              <a:rPr lang="en-US" sz="3200"/>
            </a:br>
            <a:br>
              <a:rPr lang="en-US" sz="3200"/>
            </a:br>
            <a:br>
              <a:rPr lang="en-US" sz="3200"/>
            </a:br>
            <a:br>
              <a:rPr lang="en-US" sz="3200"/>
            </a:br>
            <a:r>
              <a:rPr lang="en-US" sz="3200"/>
              <a:t>The outcome of this case will affect whether platforms can exercise editorial discretion or will have to allow all types of speech, including harmful speech.</a:t>
            </a:r>
            <a:endParaRPr sz="3200"/>
          </a:p>
        </p:txBody>
      </p:sp>
      <p:sp>
        <p:nvSpPr>
          <p:cNvPr id="482" name="Google Shape;482;p62"/>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483" name="Google Shape;483;p62"/>
          <p:cNvGrpSpPr/>
          <p:nvPr/>
        </p:nvGrpSpPr>
        <p:grpSpPr>
          <a:xfrm>
            <a:off x="-456" y="1"/>
            <a:ext cx="835935" cy="6858000"/>
            <a:chOff x="-456" y="1"/>
            <a:chExt cx="835935" cy="6858000"/>
          </a:xfrm>
        </p:grpSpPr>
        <p:sp>
          <p:nvSpPr>
            <p:cNvPr id="484" name="Google Shape;484;p62"/>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5" name="Google Shape;485;p62"/>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89" name="Shape 489"/>
        <p:cNvGrpSpPr/>
        <p:nvPr/>
      </p:nvGrpSpPr>
      <p:grpSpPr>
        <a:xfrm>
          <a:off x="0" y="0"/>
          <a:ext cx="0" cy="0"/>
          <a:chOff x="0" y="0"/>
          <a:chExt cx="0" cy="0"/>
        </a:xfrm>
      </p:grpSpPr>
      <p:sp>
        <p:nvSpPr>
          <p:cNvPr id="490" name="Google Shape;490;p6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91" name="Google Shape;491;p63"/>
          <p:cNvSpPr txBox="1"/>
          <p:nvPr>
            <p:ph type="title"/>
          </p:nvPr>
        </p:nvSpPr>
        <p:spPr>
          <a:xfrm>
            <a:off x="1582310" y="709864"/>
            <a:ext cx="9847690" cy="429179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62500"/>
              <a:buFont typeface="Arial"/>
              <a:buNone/>
            </a:pPr>
            <a:r>
              <a:rPr lang="en-US" sz="3200"/>
              <a:t>True: </a:t>
            </a:r>
            <a:br>
              <a:rPr lang="en-US" sz="3200"/>
            </a:br>
            <a:br>
              <a:rPr lang="en-US" sz="3200"/>
            </a:br>
            <a:r>
              <a:rPr lang="en-US" sz="3200"/>
              <a:t>The outcome of the case has the potential to drastically change how platforms exercise editorial discretion. If the platforms lose the case, they may be required to host all types of content, including harmful or hateful speech, without the ability to filter or moderate it according to their own policies. This would challenge the platforms’ ability to maintain a safe and respectful environment for users.</a:t>
            </a:r>
            <a:endParaRPr/>
          </a:p>
        </p:txBody>
      </p:sp>
      <p:sp>
        <p:nvSpPr>
          <p:cNvPr id="492" name="Google Shape;492;p63"/>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493" name="Google Shape;493;p63"/>
          <p:cNvGrpSpPr/>
          <p:nvPr/>
        </p:nvGrpSpPr>
        <p:grpSpPr>
          <a:xfrm>
            <a:off x="-456" y="1"/>
            <a:ext cx="835935" cy="6858000"/>
            <a:chOff x="-456" y="1"/>
            <a:chExt cx="835935" cy="6858000"/>
          </a:xfrm>
        </p:grpSpPr>
        <p:sp>
          <p:nvSpPr>
            <p:cNvPr id="494" name="Google Shape;494;p63"/>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95" name="Google Shape;495;p63"/>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99" name="Shape 499"/>
        <p:cNvGrpSpPr/>
        <p:nvPr/>
      </p:nvGrpSpPr>
      <p:grpSpPr>
        <a:xfrm>
          <a:off x="0" y="0"/>
          <a:ext cx="0" cy="0"/>
          <a:chOff x="0" y="0"/>
          <a:chExt cx="0" cy="0"/>
        </a:xfrm>
      </p:grpSpPr>
      <p:sp>
        <p:nvSpPr>
          <p:cNvPr id="500" name="Google Shape;500;p6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1" name="Google Shape;501;p64"/>
          <p:cNvSpPr txBox="1"/>
          <p:nvPr>
            <p:ph type="title"/>
          </p:nvPr>
        </p:nvSpPr>
        <p:spPr>
          <a:xfrm>
            <a:off x="1582310" y="709864"/>
            <a:ext cx="9847690" cy="447908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1800"/>
              <a:buFont typeface="Arial"/>
              <a:buNone/>
            </a:pPr>
            <a:r>
              <a:rPr lang="en-US" sz="3200"/>
              <a:t>TRUE or FALSE?</a:t>
            </a:r>
            <a:br>
              <a:rPr lang="en-US" sz="3200"/>
            </a:br>
            <a:br>
              <a:rPr lang="en-US" sz="3200"/>
            </a:br>
            <a:br>
              <a:rPr lang="en-US" sz="3200"/>
            </a:br>
            <a:br>
              <a:rPr lang="en-US" sz="3200"/>
            </a:br>
            <a:r>
              <a:rPr lang="en-US" sz="3200"/>
              <a:t>The Supreme Court is likely to resolve the issue by sending it back to a lower court for further analysis.</a:t>
            </a:r>
            <a:endParaRPr sz="3200"/>
          </a:p>
        </p:txBody>
      </p:sp>
      <p:sp>
        <p:nvSpPr>
          <p:cNvPr id="502" name="Google Shape;502;p64"/>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503" name="Google Shape;503;p64"/>
          <p:cNvGrpSpPr/>
          <p:nvPr/>
        </p:nvGrpSpPr>
        <p:grpSpPr>
          <a:xfrm>
            <a:off x="-456" y="1"/>
            <a:ext cx="835935" cy="6858000"/>
            <a:chOff x="-456" y="1"/>
            <a:chExt cx="835935" cy="6858000"/>
          </a:xfrm>
        </p:grpSpPr>
        <p:sp>
          <p:nvSpPr>
            <p:cNvPr id="504" name="Google Shape;504;p64"/>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5" name="Google Shape;505;p64"/>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09" name="Shape 509"/>
        <p:cNvGrpSpPr/>
        <p:nvPr/>
      </p:nvGrpSpPr>
      <p:grpSpPr>
        <a:xfrm>
          <a:off x="0" y="0"/>
          <a:ext cx="0" cy="0"/>
          <a:chOff x="0" y="0"/>
          <a:chExt cx="0" cy="0"/>
        </a:xfrm>
      </p:grpSpPr>
      <p:sp>
        <p:nvSpPr>
          <p:cNvPr id="510" name="Google Shape;510;p6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1" name="Google Shape;511;p65"/>
          <p:cNvSpPr txBox="1"/>
          <p:nvPr>
            <p:ph type="title"/>
          </p:nvPr>
        </p:nvSpPr>
        <p:spPr>
          <a:xfrm>
            <a:off x="1582310" y="709864"/>
            <a:ext cx="9847690" cy="429179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62500"/>
              <a:buFont typeface="Arial"/>
              <a:buNone/>
            </a:pPr>
            <a:r>
              <a:rPr lang="en-US" sz="3200"/>
              <a:t>True: </a:t>
            </a:r>
            <a:br>
              <a:rPr lang="en-US" sz="3200"/>
            </a:br>
            <a:br>
              <a:rPr lang="en-US" sz="3200"/>
            </a:br>
            <a:r>
              <a:rPr lang="en-US" sz="3200"/>
              <a:t>Given the complexity of the case and the lack of clarity about how broadly the laws could affect social media platforms and other online services, the Supreme Court may decide to send the case back to a lower court. This would allow further examination and exploration of the laws and how they might apply to different platforms, with additional factual discovery and legal analysis before a final ruling is made.</a:t>
            </a:r>
            <a:endParaRPr/>
          </a:p>
        </p:txBody>
      </p:sp>
      <p:sp>
        <p:nvSpPr>
          <p:cNvPr id="512" name="Google Shape;512;p65"/>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513" name="Google Shape;513;p65"/>
          <p:cNvGrpSpPr/>
          <p:nvPr/>
        </p:nvGrpSpPr>
        <p:grpSpPr>
          <a:xfrm>
            <a:off x="-456" y="1"/>
            <a:ext cx="835935" cy="6858000"/>
            <a:chOff x="-456" y="1"/>
            <a:chExt cx="835935" cy="6858000"/>
          </a:xfrm>
        </p:grpSpPr>
        <p:sp>
          <p:nvSpPr>
            <p:cNvPr id="514" name="Google Shape;514;p65"/>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5" name="Google Shape;515;p65"/>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19" name="Shape 519"/>
        <p:cNvGrpSpPr/>
        <p:nvPr/>
      </p:nvGrpSpPr>
      <p:grpSpPr>
        <a:xfrm>
          <a:off x="0" y="0"/>
          <a:ext cx="0" cy="0"/>
          <a:chOff x="0" y="0"/>
          <a:chExt cx="0" cy="0"/>
        </a:xfrm>
      </p:grpSpPr>
      <p:sp>
        <p:nvSpPr>
          <p:cNvPr id="520" name="Google Shape;520;p25"/>
          <p:cNvSpPr/>
          <p:nvPr/>
        </p:nvSpPr>
        <p:spPr>
          <a:xfrm>
            <a:off x="0" y="0"/>
            <a:ext cx="12192000" cy="6099082"/>
          </a:xfrm>
          <a:custGeom>
            <a:rect b="b" l="l" r="r" t="t"/>
            <a:pathLst>
              <a:path extrusionOk="0" h="6099082" w="12192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solidFill>
            <a:schemeClr val="dk1"/>
          </a:solidFill>
          <a:ln>
            <a:noFill/>
          </a:ln>
          <a:effectLst>
            <a:outerShdw blurRad="381000" rotWithShape="0" algn="t" dir="5400000"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1" name="Google Shape;521;p25"/>
          <p:cNvSpPr/>
          <p:nvPr/>
        </p:nvSpPr>
        <p:spPr>
          <a:xfrm>
            <a:off x="544" y="3296010"/>
            <a:ext cx="12191456" cy="2849975"/>
          </a:xfrm>
          <a:custGeom>
            <a:rect b="b" l="l" r="r" t="t"/>
            <a:pathLst>
              <a:path extrusionOk="0" h="1424940" w="6095524">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2" name="Google Shape;522;p25"/>
          <p:cNvSpPr/>
          <p:nvPr/>
        </p:nvSpPr>
        <p:spPr>
          <a:xfrm>
            <a:off x="544" y="3296010"/>
            <a:ext cx="12191456" cy="2849975"/>
          </a:xfrm>
          <a:custGeom>
            <a:rect b="b" l="l" r="r" t="t"/>
            <a:pathLst>
              <a:path extrusionOk="0" h="1424940" w="6095524">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rotWithShape="1">
            <a:blip r:embed="rId3">
              <a:alphaModFix amt="57000"/>
            </a:blip>
            <a:tile algn="tl" flip="none" tx="0" sx="100000" ty="0" sy="10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3" name="Google Shape;523;p25"/>
          <p:cNvSpPr txBox="1"/>
          <p:nvPr>
            <p:ph type="title"/>
          </p:nvPr>
        </p:nvSpPr>
        <p:spPr>
          <a:xfrm>
            <a:off x="762000" y="288758"/>
            <a:ext cx="9906000" cy="418698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Arial"/>
              <a:buNone/>
            </a:pPr>
            <a:r>
              <a:rPr lang="en-US" sz="5400"/>
              <a:t>Sum up what you learnt about the Supreme Court’s latest decision regarding social media platforms. What do you think about that ruling?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5" name="Shape 125"/>
        <p:cNvGrpSpPr/>
        <p:nvPr/>
      </p:nvGrpSpPr>
      <p:grpSpPr>
        <a:xfrm>
          <a:off x="0" y="0"/>
          <a:ext cx="0" cy="0"/>
          <a:chOff x="0" y="0"/>
          <a:chExt cx="0" cy="0"/>
        </a:xfrm>
      </p:grpSpPr>
      <p:sp>
        <p:nvSpPr>
          <p:cNvPr id="126" name="Google Shape;126;p4"/>
          <p:cNvSpPr/>
          <p:nvPr/>
        </p:nvSpPr>
        <p:spPr>
          <a:xfrm>
            <a:off x="0" y="0"/>
            <a:ext cx="12192000" cy="6099082"/>
          </a:xfrm>
          <a:custGeom>
            <a:rect b="b" l="l" r="r" t="t"/>
            <a:pathLst>
              <a:path extrusionOk="0" h="6099082" w="12192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solidFill>
            <a:schemeClr val="dk1"/>
          </a:solidFill>
          <a:ln>
            <a:noFill/>
          </a:ln>
          <a:effectLst>
            <a:outerShdw blurRad="381000" rotWithShape="0" algn="t" dir="5400000"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7" name="Google Shape;127;p4"/>
          <p:cNvSpPr/>
          <p:nvPr/>
        </p:nvSpPr>
        <p:spPr>
          <a:xfrm>
            <a:off x="544" y="3296010"/>
            <a:ext cx="12191456" cy="2849975"/>
          </a:xfrm>
          <a:custGeom>
            <a:rect b="b" l="l" r="r" t="t"/>
            <a:pathLst>
              <a:path extrusionOk="0" h="1424940" w="6095524">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8" name="Google Shape;128;p4"/>
          <p:cNvSpPr/>
          <p:nvPr/>
        </p:nvSpPr>
        <p:spPr>
          <a:xfrm>
            <a:off x="544" y="3296010"/>
            <a:ext cx="12191456" cy="2849975"/>
          </a:xfrm>
          <a:custGeom>
            <a:rect b="b" l="l" r="r" t="t"/>
            <a:pathLst>
              <a:path extrusionOk="0" h="1424940" w="6095524">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rotWithShape="1">
            <a:blip r:embed="rId3">
              <a:alphaModFix amt="57000"/>
            </a:blip>
            <a:tile algn="tl" flip="none" tx="0" sx="100000" ty="0" sy="10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9" name="Google Shape;129;p4"/>
          <p:cNvSpPr txBox="1"/>
          <p:nvPr>
            <p:ph type="title"/>
          </p:nvPr>
        </p:nvSpPr>
        <p:spPr>
          <a:xfrm>
            <a:off x="762000" y="288758"/>
            <a:ext cx="9906000" cy="369369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Arial"/>
              <a:buNone/>
            </a:pPr>
            <a:r>
              <a:rPr lang="en-US" sz="5400"/>
              <a:t>Sum up what you learnt about the end of race-conscious admissions by SCOTUS. What do you think about that ruling?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3" name="Shape 133"/>
        <p:cNvGrpSpPr/>
        <p:nvPr/>
      </p:nvGrpSpPr>
      <p:grpSpPr>
        <a:xfrm>
          <a:off x="0" y="0"/>
          <a:ext cx="0" cy="0"/>
          <a:chOff x="0" y="0"/>
          <a:chExt cx="0" cy="0"/>
        </a:xfrm>
      </p:grpSpPr>
      <p:sp>
        <p:nvSpPr>
          <p:cNvPr id="134" name="Google Shape;134;p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5" name="Google Shape;135;p5"/>
          <p:cNvSpPr txBox="1"/>
          <p:nvPr>
            <p:ph type="title"/>
          </p:nvPr>
        </p:nvSpPr>
        <p:spPr>
          <a:xfrm>
            <a:off x="1207169" y="3124374"/>
            <a:ext cx="10668000" cy="2915479"/>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r>
              <a:rPr lang="en-US" sz="8000"/>
              <a:t>Supreme Court case to determine access to gender-affirming care for minors</a:t>
            </a:r>
            <a:endParaRPr/>
          </a:p>
        </p:txBody>
      </p:sp>
      <p:sp>
        <p:nvSpPr>
          <p:cNvPr id="136" name="Google Shape;136;p5"/>
          <p:cNvSpPr/>
          <p:nvPr/>
        </p:nvSpPr>
        <p:spPr>
          <a:xfrm>
            <a:off x="1" y="1"/>
            <a:ext cx="9637211" cy="1649863"/>
          </a:xfrm>
          <a:custGeom>
            <a:rect b="b" l="l" r="r" t="t"/>
            <a:pathLst>
              <a:path extrusionOk="0" h="1649863" w="9637211">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7" name="Google Shape;137;p5"/>
          <p:cNvSpPr/>
          <p:nvPr/>
        </p:nvSpPr>
        <p:spPr>
          <a:xfrm>
            <a:off x="0" y="0"/>
            <a:ext cx="9525664" cy="1709180"/>
          </a:xfrm>
          <a:custGeom>
            <a:rect b="b" l="l" r="r" t="t"/>
            <a:pathLst>
              <a:path extrusionOk="0" h="1649863" w="9637211">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38" name="Google Shape;138;p5"/>
          <p:cNvGrpSpPr/>
          <p:nvPr/>
        </p:nvGrpSpPr>
        <p:grpSpPr>
          <a:xfrm>
            <a:off x="1" y="1"/>
            <a:ext cx="9739305" cy="1775939"/>
            <a:chOff x="1" y="1"/>
            <a:chExt cx="9739305" cy="1775939"/>
          </a:xfrm>
        </p:grpSpPr>
        <p:sp>
          <p:nvSpPr>
            <p:cNvPr id="139" name="Google Shape;139;p5"/>
            <p:cNvSpPr/>
            <p:nvPr/>
          </p:nvSpPr>
          <p:spPr>
            <a:xfrm>
              <a:off x="1" y="1"/>
              <a:ext cx="9739305" cy="1775939"/>
            </a:xfrm>
            <a:custGeom>
              <a:rect b="b" l="l" r="r" t="t"/>
              <a:pathLst>
                <a:path extrusionOk="0" h="1775939" w="9739305">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0" name="Google Shape;140;p5"/>
            <p:cNvSpPr/>
            <p:nvPr/>
          </p:nvSpPr>
          <p:spPr>
            <a:xfrm>
              <a:off x="1" y="1"/>
              <a:ext cx="9739305" cy="1775939"/>
            </a:xfrm>
            <a:custGeom>
              <a:rect b="b" l="l" r="r" t="t"/>
              <a:pathLst>
                <a:path extrusionOk="0" h="1775939" w="9739305">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blipFill rotWithShape="1">
              <a:blip r:embed="rId3">
                <a:alphaModFix amt="57000"/>
              </a:blip>
              <a:tile algn="tl" flip="none" tx="0" sx="100000" ty="0" sy="10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4" name="Shape 144"/>
        <p:cNvGrpSpPr/>
        <p:nvPr/>
      </p:nvGrpSpPr>
      <p:grpSpPr>
        <a:xfrm>
          <a:off x="0" y="0"/>
          <a:ext cx="0" cy="0"/>
          <a:chOff x="0" y="0"/>
          <a:chExt cx="0" cy="0"/>
        </a:xfrm>
      </p:grpSpPr>
      <p:sp>
        <p:nvSpPr>
          <p:cNvPr id="145" name="Google Shape;145;p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6" name="Google Shape;146;p6"/>
          <p:cNvSpPr txBox="1"/>
          <p:nvPr>
            <p:ph type="title"/>
          </p:nvPr>
        </p:nvSpPr>
        <p:spPr>
          <a:xfrm>
            <a:off x="1582310" y="709864"/>
            <a:ext cx="9847690" cy="483669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Font typeface="Arial"/>
              <a:buNone/>
            </a:pPr>
            <a:r>
              <a:rPr lang="en-US" sz="2400"/>
              <a:t>1) Listen and define the following two concepts:</a:t>
            </a:r>
            <a:br>
              <a:rPr lang="en-US" sz="2400"/>
            </a:br>
            <a:r>
              <a:rPr lang="en-US" sz="2400"/>
              <a:t>	&gt; Gender dysphoria</a:t>
            </a:r>
            <a:br>
              <a:rPr lang="en-US" sz="2400"/>
            </a:br>
            <a:r>
              <a:rPr lang="en-US" sz="2400"/>
              <a:t>	&gt; Gender affirming care</a:t>
            </a:r>
            <a:br>
              <a:rPr lang="en-US" sz="2400"/>
            </a:br>
            <a:br>
              <a:rPr lang="en-US" sz="2400"/>
            </a:br>
            <a:r>
              <a:rPr lang="en-US" sz="2400"/>
              <a:t>2) Explain what happened in Tennessee?</a:t>
            </a:r>
            <a:br>
              <a:rPr lang="en-US" sz="2400"/>
            </a:br>
            <a:br>
              <a:rPr lang="en-US" sz="2400"/>
            </a:br>
            <a:r>
              <a:rPr lang="en-US" sz="2400"/>
              <a:t>3) What are the implications of the decision for families? Healthcare professionals?</a:t>
            </a:r>
            <a:br>
              <a:rPr lang="en-US" sz="2400"/>
            </a:br>
            <a:br>
              <a:rPr lang="en-US" sz="2400"/>
            </a:br>
            <a:r>
              <a:rPr lang="en-US" sz="2400"/>
              <a:t>4) What is the parallel between the current situation and reproductive rights?</a:t>
            </a:r>
            <a:br>
              <a:rPr lang="en-US" sz="1800"/>
            </a:br>
            <a:endParaRPr sz="1800"/>
          </a:p>
        </p:txBody>
      </p:sp>
      <p:sp>
        <p:nvSpPr>
          <p:cNvPr id="147" name="Google Shape;147;p6"/>
          <p:cNvSpPr/>
          <p:nvPr/>
        </p:nvSpPr>
        <p:spPr>
          <a:xfrm flipH="1" rot="-5400000">
            <a:off x="-3016251" y="3016250"/>
            <a:ext cx="6858000" cy="825498"/>
          </a:xfrm>
          <a:custGeom>
            <a:rect b="b" l="l" r="r" t="t"/>
            <a:pathLst>
              <a:path extrusionOk="0" h="825498" w="6858000">
                <a:moveTo>
                  <a:pt x="6742558" y="499736"/>
                </a:moveTo>
                <a:lnTo>
                  <a:pt x="6812057" y="519211"/>
                </a:lnTo>
                <a:lnTo>
                  <a:pt x="6776799" y="514438"/>
                </a:lnTo>
                <a:close/>
                <a:moveTo>
                  <a:pt x="6625227" y="507591"/>
                </a:moveTo>
                <a:lnTo>
                  <a:pt x="6662536" y="500498"/>
                </a:lnTo>
                <a:lnTo>
                  <a:pt x="6645552" y="507580"/>
                </a:lnTo>
                <a:close/>
                <a:moveTo>
                  <a:pt x="6513012" y="515082"/>
                </a:moveTo>
                <a:lnTo>
                  <a:pt x="6546191" y="496279"/>
                </a:lnTo>
                <a:lnTo>
                  <a:pt x="6521803" y="512615"/>
                </a:lnTo>
                <a:close/>
                <a:moveTo>
                  <a:pt x="5935958" y="643374"/>
                </a:moveTo>
                <a:lnTo>
                  <a:pt x="5993267" y="639757"/>
                </a:lnTo>
                <a:lnTo>
                  <a:pt x="5964477" y="643207"/>
                </a:lnTo>
                <a:close/>
                <a:moveTo>
                  <a:pt x="5883762" y="625473"/>
                </a:moveTo>
                <a:lnTo>
                  <a:pt x="5935941" y="643372"/>
                </a:lnTo>
                <a:lnTo>
                  <a:pt x="5909350" y="636492"/>
                </a:lnTo>
                <a:close/>
                <a:moveTo>
                  <a:pt x="5507674" y="462345"/>
                </a:moveTo>
                <a:lnTo>
                  <a:pt x="5531687" y="451730"/>
                </a:lnTo>
                <a:lnTo>
                  <a:pt x="5520422" y="460125"/>
                </a:lnTo>
                <a:close/>
                <a:moveTo>
                  <a:pt x="5308185" y="440592"/>
                </a:moveTo>
                <a:lnTo>
                  <a:pt x="5312288" y="438109"/>
                </a:lnTo>
                <a:lnTo>
                  <a:pt x="5317382" y="437516"/>
                </a:lnTo>
                <a:close/>
                <a:moveTo>
                  <a:pt x="5087451" y="476086"/>
                </a:moveTo>
                <a:lnTo>
                  <a:pt x="5133209" y="489108"/>
                </a:lnTo>
                <a:lnTo>
                  <a:pt x="5102460" y="481967"/>
                </a:lnTo>
                <a:close/>
                <a:moveTo>
                  <a:pt x="5041538" y="462968"/>
                </a:moveTo>
                <a:lnTo>
                  <a:pt x="5064790" y="467587"/>
                </a:lnTo>
                <a:lnTo>
                  <a:pt x="5070579" y="469759"/>
                </a:lnTo>
                <a:close/>
                <a:moveTo>
                  <a:pt x="4957458" y="419205"/>
                </a:moveTo>
                <a:lnTo>
                  <a:pt x="4961456" y="420481"/>
                </a:lnTo>
                <a:lnTo>
                  <a:pt x="4987033" y="436483"/>
                </a:lnTo>
                <a:close/>
                <a:moveTo>
                  <a:pt x="4863344" y="407230"/>
                </a:moveTo>
                <a:lnTo>
                  <a:pt x="4889270" y="414757"/>
                </a:lnTo>
                <a:lnTo>
                  <a:pt x="4867614" y="409980"/>
                </a:lnTo>
                <a:lnTo>
                  <a:pt x="4866598" y="409326"/>
                </a:lnTo>
                <a:close/>
                <a:moveTo>
                  <a:pt x="3962162" y="411409"/>
                </a:moveTo>
                <a:lnTo>
                  <a:pt x="4043830" y="395719"/>
                </a:lnTo>
                <a:lnTo>
                  <a:pt x="4002410" y="409019"/>
                </a:lnTo>
                <a:close/>
                <a:moveTo>
                  <a:pt x="2848821" y="455907"/>
                </a:moveTo>
                <a:lnTo>
                  <a:pt x="2897785" y="440313"/>
                </a:lnTo>
                <a:lnTo>
                  <a:pt x="2903542" y="439285"/>
                </a:lnTo>
                <a:close/>
                <a:moveTo>
                  <a:pt x="2785442" y="506948"/>
                </a:moveTo>
                <a:lnTo>
                  <a:pt x="2811779" y="496871"/>
                </a:lnTo>
                <a:lnTo>
                  <a:pt x="2793022" y="506520"/>
                </a:lnTo>
                <a:close/>
                <a:moveTo>
                  <a:pt x="2745376" y="501455"/>
                </a:moveTo>
                <a:lnTo>
                  <a:pt x="2778004" y="507369"/>
                </a:lnTo>
                <a:lnTo>
                  <a:pt x="2770757" y="507779"/>
                </a:lnTo>
                <a:close/>
                <a:moveTo>
                  <a:pt x="2463020" y="387977"/>
                </a:moveTo>
                <a:lnTo>
                  <a:pt x="2518249" y="379338"/>
                </a:lnTo>
                <a:lnTo>
                  <a:pt x="2490551" y="385915"/>
                </a:lnTo>
                <a:close/>
                <a:moveTo>
                  <a:pt x="1933219" y="188445"/>
                </a:moveTo>
                <a:lnTo>
                  <a:pt x="1933220" y="188446"/>
                </a:lnTo>
                <a:cubicBezTo>
                  <a:pt x="1940460" y="196066"/>
                  <a:pt x="1949604" y="203307"/>
                  <a:pt x="1953414" y="212451"/>
                </a:cubicBezTo>
                <a:lnTo>
                  <a:pt x="1978655" y="244478"/>
                </a:lnTo>
                <a:cubicBezTo>
                  <a:pt x="1967939" y="237120"/>
                  <a:pt x="1959319" y="226833"/>
                  <a:pt x="1953413" y="212450"/>
                </a:cubicBezTo>
                <a:close/>
                <a:moveTo>
                  <a:pt x="1842158" y="82524"/>
                </a:moveTo>
                <a:lnTo>
                  <a:pt x="1842159" y="82525"/>
                </a:lnTo>
                <a:lnTo>
                  <a:pt x="1916455" y="173016"/>
                </a:lnTo>
                <a:lnTo>
                  <a:pt x="1916454" y="173015"/>
                </a:lnTo>
                <a:close/>
                <a:moveTo>
                  <a:pt x="338916" y="12999"/>
                </a:moveTo>
                <a:lnTo>
                  <a:pt x="395626" y="22894"/>
                </a:lnTo>
                <a:lnTo>
                  <a:pt x="367327" y="19086"/>
                </a:lnTo>
                <a:close/>
                <a:moveTo>
                  <a:pt x="153394" y="30626"/>
                </a:moveTo>
                <a:lnTo>
                  <a:pt x="228906" y="38895"/>
                </a:lnTo>
                <a:lnTo>
                  <a:pt x="177271" y="34439"/>
                </a:lnTo>
                <a:close/>
                <a:moveTo>
                  <a:pt x="0" y="19988"/>
                </a:moveTo>
                <a:lnTo>
                  <a:pt x="0" y="484096"/>
                </a:lnTo>
                <a:lnTo>
                  <a:pt x="1" y="484096"/>
                </a:lnTo>
                <a:lnTo>
                  <a:pt x="1" y="484097"/>
                </a:lnTo>
                <a:lnTo>
                  <a:pt x="2817" y="482970"/>
                </a:lnTo>
                <a:cubicBezTo>
                  <a:pt x="21486" y="474588"/>
                  <a:pt x="43012" y="471921"/>
                  <a:pt x="63587" y="468871"/>
                </a:cubicBezTo>
                <a:cubicBezTo>
                  <a:pt x="101308" y="463347"/>
                  <a:pt x="139219" y="459917"/>
                  <a:pt x="176939" y="454966"/>
                </a:cubicBezTo>
                <a:cubicBezTo>
                  <a:pt x="184941" y="453821"/>
                  <a:pt x="194085" y="451728"/>
                  <a:pt x="200182" y="446963"/>
                </a:cubicBezTo>
                <a:cubicBezTo>
                  <a:pt x="241901" y="414958"/>
                  <a:pt x="292579" y="406005"/>
                  <a:pt x="340774" y="409051"/>
                </a:cubicBezTo>
                <a:cubicBezTo>
                  <a:pt x="378686" y="411340"/>
                  <a:pt x="415835" y="413054"/>
                  <a:pt x="453364" y="409816"/>
                </a:cubicBezTo>
                <a:cubicBezTo>
                  <a:pt x="456222" y="409624"/>
                  <a:pt x="460032" y="410006"/>
                  <a:pt x="462126" y="411530"/>
                </a:cubicBezTo>
                <a:cubicBezTo>
                  <a:pt x="475081" y="421626"/>
                  <a:pt x="488607" y="422388"/>
                  <a:pt x="505182" y="424102"/>
                </a:cubicBezTo>
                <a:cubicBezTo>
                  <a:pt x="528615" y="426580"/>
                  <a:pt x="550141" y="424864"/>
                  <a:pt x="571860" y="420674"/>
                </a:cubicBezTo>
                <a:cubicBezTo>
                  <a:pt x="587672" y="417626"/>
                  <a:pt x="603673" y="411340"/>
                  <a:pt x="617772" y="403337"/>
                </a:cubicBezTo>
                <a:cubicBezTo>
                  <a:pt x="637392" y="392097"/>
                  <a:pt x="656255" y="387717"/>
                  <a:pt x="674923" y="402575"/>
                </a:cubicBezTo>
                <a:cubicBezTo>
                  <a:pt x="695116" y="418388"/>
                  <a:pt x="717977" y="412864"/>
                  <a:pt x="740268" y="413434"/>
                </a:cubicBezTo>
                <a:cubicBezTo>
                  <a:pt x="749982" y="413626"/>
                  <a:pt x="760270" y="413244"/>
                  <a:pt x="769605" y="415720"/>
                </a:cubicBezTo>
                <a:cubicBezTo>
                  <a:pt x="796655" y="422770"/>
                  <a:pt x="822756" y="433438"/>
                  <a:pt x="850189" y="438200"/>
                </a:cubicBezTo>
                <a:cubicBezTo>
                  <a:pt x="865430" y="440867"/>
                  <a:pt x="882384" y="436104"/>
                  <a:pt x="898198" y="432676"/>
                </a:cubicBezTo>
                <a:cubicBezTo>
                  <a:pt x="914200" y="429056"/>
                  <a:pt x="930011" y="423532"/>
                  <a:pt x="945444" y="417816"/>
                </a:cubicBezTo>
                <a:cubicBezTo>
                  <a:pt x="955920" y="414006"/>
                  <a:pt x="967350" y="410386"/>
                  <a:pt x="975733" y="403527"/>
                </a:cubicBezTo>
                <a:cubicBezTo>
                  <a:pt x="994785" y="387907"/>
                  <a:pt x="1014406" y="385239"/>
                  <a:pt x="1036887" y="393431"/>
                </a:cubicBezTo>
                <a:cubicBezTo>
                  <a:pt x="1040315" y="394765"/>
                  <a:pt x="1044315" y="394765"/>
                  <a:pt x="1048125" y="394955"/>
                </a:cubicBezTo>
                <a:cubicBezTo>
                  <a:pt x="1109091" y="398955"/>
                  <a:pt x="1170051" y="401433"/>
                  <a:pt x="1230633" y="407529"/>
                </a:cubicBezTo>
                <a:cubicBezTo>
                  <a:pt x="1255206" y="410006"/>
                  <a:pt x="1278829" y="420864"/>
                  <a:pt x="1303024" y="427722"/>
                </a:cubicBezTo>
                <a:cubicBezTo>
                  <a:pt x="1307978" y="429056"/>
                  <a:pt x="1313504" y="431152"/>
                  <a:pt x="1318456" y="430198"/>
                </a:cubicBezTo>
                <a:cubicBezTo>
                  <a:pt x="1372368" y="420674"/>
                  <a:pt x="1422854" y="434580"/>
                  <a:pt x="1472575" y="452870"/>
                </a:cubicBezTo>
                <a:cubicBezTo>
                  <a:pt x="1477717" y="454775"/>
                  <a:pt x="1484004" y="454203"/>
                  <a:pt x="1489720" y="453821"/>
                </a:cubicBezTo>
                <a:cubicBezTo>
                  <a:pt x="1505724" y="452489"/>
                  <a:pt x="1523059" y="445821"/>
                  <a:pt x="1537537" y="449821"/>
                </a:cubicBezTo>
                <a:cubicBezTo>
                  <a:pt x="1576019" y="460871"/>
                  <a:pt x="1614120" y="474206"/>
                  <a:pt x="1650317" y="490970"/>
                </a:cubicBezTo>
                <a:cubicBezTo>
                  <a:pt x="1687086" y="507925"/>
                  <a:pt x="1721185" y="522213"/>
                  <a:pt x="1763287" y="505069"/>
                </a:cubicBezTo>
                <a:cubicBezTo>
                  <a:pt x="1781194" y="497828"/>
                  <a:pt x="1804816" y="502973"/>
                  <a:pt x="1825393" y="504877"/>
                </a:cubicBezTo>
                <a:cubicBezTo>
                  <a:pt x="1840441" y="506402"/>
                  <a:pt x="1854920" y="514975"/>
                  <a:pt x="1869780" y="514975"/>
                </a:cubicBezTo>
                <a:cubicBezTo>
                  <a:pt x="1909408" y="514975"/>
                  <a:pt x="1944649" y="525071"/>
                  <a:pt x="1978940" y="545646"/>
                </a:cubicBezTo>
                <a:cubicBezTo>
                  <a:pt x="1992279" y="553646"/>
                  <a:pt x="2013043" y="548312"/>
                  <a:pt x="2030378" y="550408"/>
                </a:cubicBezTo>
                <a:cubicBezTo>
                  <a:pt x="2048668" y="552885"/>
                  <a:pt x="2067525" y="555170"/>
                  <a:pt x="2085054" y="560697"/>
                </a:cubicBezTo>
                <a:cubicBezTo>
                  <a:pt x="2130393" y="575175"/>
                  <a:pt x="2175163" y="591558"/>
                  <a:pt x="2220312" y="606798"/>
                </a:cubicBezTo>
                <a:cubicBezTo>
                  <a:pt x="2257459" y="619373"/>
                  <a:pt x="2294039" y="609466"/>
                  <a:pt x="2330806" y="604132"/>
                </a:cubicBezTo>
                <a:cubicBezTo>
                  <a:pt x="2353859" y="600702"/>
                  <a:pt x="2375383" y="592510"/>
                  <a:pt x="2401292" y="604702"/>
                </a:cubicBezTo>
                <a:cubicBezTo>
                  <a:pt x="2426059" y="616325"/>
                  <a:pt x="2457492" y="613656"/>
                  <a:pt x="2485307" y="619943"/>
                </a:cubicBezTo>
                <a:cubicBezTo>
                  <a:pt x="2508742" y="625277"/>
                  <a:pt x="2531409" y="633851"/>
                  <a:pt x="2554079" y="642232"/>
                </a:cubicBezTo>
                <a:cubicBezTo>
                  <a:pt x="2584942" y="653663"/>
                  <a:pt x="2615421" y="665663"/>
                  <a:pt x="2649143" y="659949"/>
                </a:cubicBezTo>
                <a:cubicBezTo>
                  <a:pt x="2687436" y="653471"/>
                  <a:pt x="2713723" y="677855"/>
                  <a:pt x="2743826" y="694050"/>
                </a:cubicBezTo>
                <a:cubicBezTo>
                  <a:pt x="2764590" y="705098"/>
                  <a:pt x="2787259" y="713291"/>
                  <a:pt x="2809930" y="720149"/>
                </a:cubicBezTo>
                <a:cubicBezTo>
                  <a:pt x="2840219" y="729103"/>
                  <a:pt x="2871462" y="734438"/>
                  <a:pt x="2901943" y="743200"/>
                </a:cubicBezTo>
                <a:cubicBezTo>
                  <a:pt x="2948047" y="756344"/>
                  <a:pt x="2994722" y="766632"/>
                  <a:pt x="3042728" y="759392"/>
                </a:cubicBezTo>
                <a:cubicBezTo>
                  <a:pt x="3064827" y="756154"/>
                  <a:pt x="3085403" y="756344"/>
                  <a:pt x="3107500" y="761108"/>
                </a:cubicBezTo>
                <a:cubicBezTo>
                  <a:pt x="3143695" y="768919"/>
                  <a:pt x="3180844" y="769871"/>
                  <a:pt x="3209993" y="799018"/>
                </a:cubicBezTo>
                <a:cubicBezTo>
                  <a:pt x="3220280" y="809306"/>
                  <a:pt x="3238758" y="811972"/>
                  <a:pt x="3253809" y="817306"/>
                </a:cubicBezTo>
                <a:cubicBezTo>
                  <a:pt x="3271145" y="823595"/>
                  <a:pt x="3283908" y="820355"/>
                  <a:pt x="3293244" y="802066"/>
                </a:cubicBezTo>
                <a:cubicBezTo>
                  <a:pt x="3297434" y="793875"/>
                  <a:pt x="3309437" y="785874"/>
                  <a:pt x="3318771" y="784539"/>
                </a:cubicBezTo>
                <a:cubicBezTo>
                  <a:pt x="3346776" y="780539"/>
                  <a:pt x="3372495" y="786445"/>
                  <a:pt x="3399546" y="799400"/>
                </a:cubicBezTo>
                <a:cubicBezTo>
                  <a:pt x="3424883" y="811593"/>
                  <a:pt x="3456508" y="810258"/>
                  <a:pt x="3485275" y="815020"/>
                </a:cubicBezTo>
                <a:cubicBezTo>
                  <a:pt x="3505657" y="818450"/>
                  <a:pt x="3526042" y="825498"/>
                  <a:pt x="3546617" y="825498"/>
                </a:cubicBezTo>
                <a:cubicBezTo>
                  <a:pt x="3572146" y="825498"/>
                  <a:pt x="3597482" y="819402"/>
                  <a:pt x="3623201" y="817117"/>
                </a:cubicBezTo>
                <a:cubicBezTo>
                  <a:pt x="3643204" y="815212"/>
                  <a:pt x="3663589" y="815975"/>
                  <a:pt x="3683591" y="813688"/>
                </a:cubicBezTo>
                <a:cubicBezTo>
                  <a:pt x="3699976" y="811972"/>
                  <a:pt x="3716168" y="807592"/>
                  <a:pt x="3732361" y="803973"/>
                </a:cubicBezTo>
                <a:cubicBezTo>
                  <a:pt x="3738267" y="802638"/>
                  <a:pt x="3744173" y="797493"/>
                  <a:pt x="3749506" y="798255"/>
                </a:cubicBezTo>
                <a:cubicBezTo>
                  <a:pt x="3802467" y="806448"/>
                  <a:pt x="3840569" y="769871"/>
                  <a:pt x="3885338" y="753679"/>
                </a:cubicBezTo>
                <a:cubicBezTo>
                  <a:pt x="3932394" y="736531"/>
                  <a:pt x="3977925" y="710243"/>
                  <a:pt x="4030503" y="718054"/>
                </a:cubicBezTo>
                <a:cubicBezTo>
                  <a:pt x="4062318" y="722815"/>
                  <a:pt x="4092989" y="733865"/>
                  <a:pt x="4124614" y="740535"/>
                </a:cubicBezTo>
                <a:cubicBezTo>
                  <a:pt x="4135854" y="742820"/>
                  <a:pt x="4148427" y="742438"/>
                  <a:pt x="4159667" y="740152"/>
                </a:cubicBezTo>
                <a:cubicBezTo>
                  <a:pt x="4213961" y="729673"/>
                  <a:pt x="4267493" y="728149"/>
                  <a:pt x="4320837" y="745296"/>
                </a:cubicBezTo>
                <a:cubicBezTo>
                  <a:pt x="4329979" y="748155"/>
                  <a:pt x="4339695" y="750820"/>
                  <a:pt x="4349222" y="750820"/>
                </a:cubicBezTo>
                <a:cubicBezTo>
                  <a:pt x="4401419" y="750820"/>
                  <a:pt x="4452665" y="746820"/>
                  <a:pt x="4502579" y="728149"/>
                </a:cubicBezTo>
                <a:cubicBezTo>
                  <a:pt x="4519343" y="721863"/>
                  <a:pt x="4539728" y="725863"/>
                  <a:pt x="4558207" y="724339"/>
                </a:cubicBezTo>
                <a:cubicBezTo>
                  <a:pt x="4575351" y="723007"/>
                  <a:pt x="4592878" y="722436"/>
                  <a:pt x="4609452" y="718054"/>
                </a:cubicBezTo>
                <a:cubicBezTo>
                  <a:pt x="4633647" y="711578"/>
                  <a:pt x="4656126" y="710815"/>
                  <a:pt x="4681083" y="716529"/>
                </a:cubicBezTo>
                <a:cubicBezTo>
                  <a:pt x="4704895" y="721863"/>
                  <a:pt x="4730614" y="719198"/>
                  <a:pt x="4755381" y="719387"/>
                </a:cubicBezTo>
                <a:cubicBezTo>
                  <a:pt x="4783004" y="719577"/>
                  <a:pt x="4810627" y="719767"/>
                  <a:pt x="4838250" y="718815"/>
                </a:cubicBezTo>
                <a:cubicBezTo>
                  <a:pt x="4849300" y="718435"/>
                  <a:pt x="4861873" y="710815"/>
                  <a:pt x="4871019" y="713863"/>
                </a:cubicBezTo>
                <a:cubicBezTo>
                  <a:pt x="4900546" y="724149"/>
                  <a:pt x="4930075" y="711767"/>
                  <a:pt x="4959602" y="717291"/>
                </a:cubicBezTo>
                <a:cubicBezTo>
                  <a:pt x="4974082" y="720149"/>
                  <a:pt x="4990465" y="712339"/>
                  <a:pt x="5006086" y="711578"/>
                </a:cubicBezTo>
                <a:cubicBezTo>
                  <a:pt x="5031614" y="710243"/>
                  <a:pt x="5057141" y="710815"/>
                  <a:pt x="5082670" y="710434"/>
                </a:cubicBezTo>
                <a:cubicBezTo>
                  <a:pt x="5091052" y="710243"/>
                  <a:pt x="5099245" y="709481"/>
                  <a:pt x="5107627" y="709098"/>
                </a:cubicBezTo>
                <a:cubicBezTo>
                  <a:pt x="5115057" y="708718"/>
                  <a:pt x="5122867" y="707004"/>
                  <a:pt x="5129916" y="708336"/>
                </a:cubicBezTo>
                <a:cubicBezTo>
                  <a:pt x="5155445" y="713101"/>
                  <a:pt x="5180591" y="720911"/>
                  <a:pt x="5206308" y="723959"/>
                </a:cubicBezTo>
                <a:cubicBezTo>
                  <a:pt x="5228597" y="726625"/>
                  <a:pt x="5251650" y="723007"/>
                  <a:pt x="5274129" y="724911"/>
                </a:cubicBezTo>
                <a:cubicBezTo>
                  <a:pt x="5313754" y="728149"/>
                  <a:pt x="5353379" y="733865"/>
                  <a:pt x="5393005" y="737485"/>
                </a:cubicBezTo>
                <a:cubicBezTo>
                  <a:pt x="5401579" y="738247"/>
                  <a:pt x="5410531" y="733483"/>
                  <a:pt x="5419295" y="733103"/>
                </a:cubicBezTo>
                <a:cubicBezTo>
                  <a:pt x="5446728" y="732151"/>
                  <a:pt x="5474161" y="731959"/>
                  <a:pt x="5501594" y="731389"/>
                </a:cubicBezTo>
                <a:cubicBezTo>
                  <a:pt x="5517215" y="731198"/>
                  <a:pt x="5533027" y="731769"/>
                  <a:pt x="5548460" y="730056"/>
                </a:cubicBezTo>
                <a:cubicBezTo>
                  <a:pt x="5568842" y="727769"/>
                  <a:pt x="5587321" y="724339"/>
                  <a:pt x="5606372" y="739199"/>
                </a:cubicBezTo>
                <a:cubicBezTo>
                  <a:pt x="5635711" y="762250"/>
                  <a:pt x="5673050" y="753296"/>
                  <a:pt x="5706959" y="758630"/>
                </a:cubicBezTo>
                <a:cubicBezTo>
                  <a:pt x="5715723" y="759964"/>
                  <a:pt x="5724678" y="760155"/>
                  <a:pt x="5733440" y="761678"/>
                </a:cubicBezTo>
                <a:cubicBezTo>
                  <a:pt x="5749634" y="764537"/>
                  <a:pt x="5765635" y="767774"/>
                  <a:pt x="5781830" y="771015"/>
                </a:cubicBezTo>
                <a:cubicBezTo>
                  <a:pt x="5784686" y="771585"/>
                  <a:pt x="5787924" y="771777"/>
                  <a:pt x="5790592" y="772730"/>
                </a:cubicBezTo>
                <a:cubicBezTo>
                  <a:pt x="5815169" y="780729"/>
                  <a:pt x="5839361" y="789873"/>
                  <a:pt x="5864318" y="796351"/>
                </a:cubicBezTo>
                <a:cubicBezTo>
                  <a:pt x="5876511" y="799591"/>
                  <a:pt x="5890037" y="799972"/>
                  <a:pt x="5902610" y="798255"/>
                </a:cubicBezTo>
                <a:cubicBezTo>
                  <a:pt x="5939377" y="793303"/>
                  <a:pt x="5975764" y="791207"/>
                  <a:pt x="6012723" y="798447"/>
                </a:cubicBezTo>
                <a:cubicBezTo>
                  <a:pt x="6027392" y="801304"/>
                  <a:pt x="6043776" y="796541"/>
                  <a:pt x="6059397" y="794827"/>
                </a:cubicBezTo>
                <a:cubicBezTo>
                  <a:pt x="6096736" y="790256"/>
                  <a:pt x="6134075" y="785301"/>
                  <a:pt x="6171605" y="780921"/>
                </a:cubicBezTo>
                <a:cubicBezTo>
                  <a:pt x="6195037" y="778254"/>
                  <a:pt x="6218660" y="776729"/>
                  <a:pt x="6242093" y="774063"/>
                </a:cubicBezTo>
                <a:cubicBezTo>
                  <a:pt x="6269144" y="770823"/>
                  <a:pt x="6296005" y="765870"/>
                  <a:pt x="6323058" y="763202"/>
                </a:cubicBezTo>
                <a:cubicBezTo>
                  <a:pt x="6353919" y="760155"/>
                  <a:pt x="6384972" y="759584"/>
                  <a:pt x="6415833" y="756344"/>
                </a:cubicBezTo>
                <a:cubicBezTo>
                  <a:pt x="6472225" y="750058"/>
                  <a:pt x="6528424" y="742628"/>
                  <a:pt x="6584812" y="735580"/>
                </a:cubicBezTo>
                <a:cubicBezTo>
                  <a:pt x="6639488" y="728721"/>
                  <a:pt x="6694164" y="722625"/>
                  <a:pt x="6748458" y="714053"/>
                </a:cubicBezTo>
                <a:cubicBezTo>
                  <a:pt x="6771319" y="710434"/>
                  <a:pt x="6793035" y="700526"/>
                  <a:pt x="6815516" y="695002"/>
                </a:cubicBezTo>
                <a:lnTo>
                  <a:pt x="6858000" y="685303"/>
                </a:lnTo>
                <a:lnTo>
                  <a:pt x="6858000" y="0"/>
                </a:lnTo>
                <a:lnTo>
                  <a:pt x="1687324" y="0"/>
                </a:lnTo>
                <a:lnTo>
                  <a:pt x="1" y="0"/>
                </a:lnTo>
                <a:lnTo>
                  <a:pt x="1" y="199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48" name="Google Shape;148;p6"/>
          <p:cNvGrpSpPr/>
          <p:nvPr/>
        </p:nvGrpSpPr>
        <p:grpSpPr>
          <a:xfrm>
            <a:off x="-456" y="1"/>
            <a:ext cx="835935" cy="6858000"/>
            <a:chOff x="-456" y="1"/>
            <a:chExt cx="835935" cy="6858000"/>
          </a:xfrm>
        </p:grpSpPr>
        <p:sp>
          <p:nvSpPr>
            <p:cNvPr id="149" name="Google Shape;149;p6"/>
            <p:cNvSpPr/>
            <p:nvPr/>
          </p:nvSpPr>
          <p:spPr>
            <a:xfrm flipH="1" rot="-5400000">
              <a:off x="-3011260"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0" name="Google Shape;150;p6"/>
            <p:cNvSpPr/>
            <p:nvPr/>
          </p:nvSpPr>
          <p:spPr>
            <a:xfrm flipH="1" rot="-5400000">
              <a:off x="-3011716" y="3011261"/>
              <a:ext cx="6858000" cy="835479"/>
            </a:xfrm>
            <a:custGeom>
              <a:rect b="b" l="l" r="r" t="t"/>
              <a:pathLst>
                <a:path extrusionOk="0" h="835479" w="6858000">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rotWithShape="1">
              <a:blip r:embed="rId3">
                <a:alphaModFix amt="57000"/>
              </a:blip>
              <a:tile algn="tl" flip="none" tx="0" sx="100000" ty="0" sy="100000"/>
            </a:blipFill>
            <a:ln>
              <a:noFill/>
            </a:ln>
            <a:effectLst>
              <a:outerShdw blurRad="381000" rotWithShape="0" algn="ctr"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4" name="Shape 154"/>
        <p:cNvGrpSpPr/>
        <p:nvPr/>
      </p:nvGrpSpPr>
      <p:grpSpPr>
        <a:xfrm>
          <a:off x="0" y="0"/>
          <a:ext cx="0" cy="0"/>
          <a:chOff x="0" y="0"/>
          <a:chExt cx="0" cy="0"/>
        </a:xfrm>
      </p:grpSpPr>
      <p:sp>
        <p:nvSpPr>
          <p:cNvPr id="155" name="Google Shape;155;p7"/>
          <p:cNvSpPr/>
          <p:nvPr/>
        </p:nvSpPr>
        <p:spPr>
          <a:xfrm>
            <a:off x="0" y="0"/>
            <a:ext cx="12192000" cy="6099082"/>
          </a:xfrm>
          <a:custGeom>
            <a:rect b="b" l="l" r="r" t="t"/>
            <a:pathLst>
              <a:path extrusionOk="0" h="6099082" w="12192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solidFill>
            <a:schemeClr val="dk1"/>
          </a:solidFill>
          <a:ln>
            <a:noFill/>
          </a:ln>
          <a:effectLst>
            <a:outerShdw blurRad="381000" rotWithShape="0" algn="t" dir="5400000" dist="1524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6" name="Google Shape;156;p7"/>
          <p:cNvSpPr/>
          <p:nvPr/>
        </p:nvSpPr>
        <p:spPr>
          <a:xfrm>
            <a:off x="544" y="3296010"/>
            <a:ext cx="12191456" cy="2849975"/>
          </a:xfrm>
          <a:custGeom>
            <a:rect b="b" l="l" r="r" t="t"/>
            <a:pathLst>
              <a:path extrusionOk="0" h="1424940" w="6095524">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7" name="Google Shape;157;p7"/>
          <p:cNvSpPr/>
          <p:nvPr/>
        </p:nvSpPr>
        <p:spPr>
          <a:xfrm>
            <a:off x="544" y="3296010"/>
            <a:ext cx="12191456" cy="2849975"/>
          </a:xfrm>
          <a:custGeom>
            <a:rect b="b" l="l" r="r" t="t"/>
            <a:pathLst>
              <a:path extrusionOk="0" h="1424940" w="6095524">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rotWithShape="1">
            <a:blip r:embed="rId3">
              <a:alphaModFix amt="57000"/>
            </a:blip>
            <a:tile algn="tl" flip="none" tx="0" sx="100000" ty="0" sy="10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8" name="Google Shape;158;p7"/>
          <p:cNvSpPr txBox="1"/>
          <p:nvPr>
            <p:ph type="title"/>
          </p:nvPr>
        </p:nvSpPr>
        <p:spPr>
          <a:xfrm>
            <a:off x="762000" y="288758"/>
            <a:ext cx="9906000" cy="369369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Arial"/>
              <a:buNone/>
            </a:pPr>
            <a:r>
              <a:rPr lang="en-US" sz="5400"/>
              <a:t>Sum up what you learnt about the ban of gender affirming care. What do you think about that ruling?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2" name="Shape 162"/>
        <p:cNvGrpSpPr/>
        <p:nvPr/>
      </p:nvGrpSpPr>
      <p:grpSpPr>
        <a:xfrm>
          <a:off x="0" y="0"/>
          <a:ext cx="0" cy="0"/>
          <a:chOff x="0" y="0"/>
          <a:chExt cx="0" cy="0"/>
        </a:xfrm>
      </p:grpSpPr>
      <p:sp>
        <p:nvSpPr>
          <p:cNvPr id="163" name="Google Shape;163;p8"/>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4" name="Google Shape;164;p8"/>
          <p:cNvSpPr txBox="1"/>
          <p:nvPr>
            <p:ph type="title"/>
          </p:nvPr>
        </p:nvSpPr>
        <p:spPr>
          <a:xfrm>
            <a:off x="1207169" y="3124374"/>
            <a:ext cx="10668000" cy="3565184"/>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r>
              <a:rPr lang="en-US" sz="8000"/>
              <a:t>Exclusive Inside the Supreme Court’s negotiations and compromise on Idaho’s abortion ban</a:t>
            </a:r>
            <a:endParaRPr/>
          </a:p>
        </p:txBody>
      </p:sp>
      <p:sp>
        <p:nvSpPr>
          <p:cNvPr id="165" name="Google Shape;165;p8"/>
          <p:cNvSpPr/>
          <p:nvPr/>
        </p:nvSpPr>
        <p:spPr>
          <a:xfrm>
            <a:off x="1" y="1"/>
            <a:ext cx="9637211" cy="1649863"/>
          </a:xfrm>
          <a:custGeom>
            <a:rect b="b" l="l" r="r" t="t"/>
            <a:pathLst>
              <a:path extrusionOk="0" h="1649863" w="9637211">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6" name="Google Shape;166;p8"/>
          <p:cNvSpPr/>
          <p:nvPr/>
        </p:nvSpPr>
        <p:spPr>
          <a:xfrm>
            <a:off x="0" y="0"/>
            <a:ext cx="9525664" cy="1709180"/>
          </a:xfrm>
          <a:custGeom>
            <a:rect b="b" l="l" r="r" t="t"/>
            <a:pathLst>
              <a:path extrusionOk="0" h="1649863" w="9637211">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67" name="Google Shape;167;p8"/>
          <p:cNvGrpSpPr/>
          <p:nvPr/>
        </p:nvGrpSpPr>
        <p:grpSpPr>
          <a:xfrm>
            <a:off x="1" y="1"/>
            <a:ext cx="9739305" cy="1775939"/>
            <a:chOff x="1" y="1"/>
            <a:chExt cx="9739305" cy="1775939"/>
          </a:xfrm>
        </p:grpSpPr>
        <p:sp>
          <p:nvSpPr>
            <p:cNvPr id="168" name="Google Shape;168;p8"/>
            <p:cNvSpPr/>
            <p:nvPr/>
          </p:nvSpPr>
          <p:spPr>
            <a:xfrm>
              <a:off x="1" y="1"/>
              <a:ext cx="9739305" cy="1775939"/>
            </a:xfrm>
            <a:custGeom>
              <a:rect b="b" l="l" r="r" t="t"/>
              <a:pathLst>
                <a:path extrusionOk="0" h="1775939" w="9739305">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9" name="Google Shape;169;p8"/>
            <p:cNvSpPr/>
            <p:nvPr/>
          </p:nvSpPr>
          <p:spPr>
            <a:xfrm>
              <a:off x="1" y="1"/>
              <a:ext cx="9739305" cy="1775939"/>
            </a:xfrm>
            <a:custGeom>
              <a:rect b="b" l="l" r="r" t="t"/>
              <a:pathLst>
                <a:path extrusionOk="0" h="1775939" w="9739305">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blipFill rotWithShape="1">
              <a:blip r:embed="rId3">
                <a:alphaModFix amt="57000"/>
              </a:blip>
              <a:tile algn="tl" flip="none" tx="0" sx="100000" ty="0" sy="10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ornVTI">
  <a:themeElements>
    <a:clrScheme name="Custom 1">
      <a:dk1>
        <a:srgbClr val="000000"/>
      </a:dk1>
      <a:lt1>
        <a:srgbClr val="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2024-12-16T21:34:32Z</dcterms:created>
  <dc:creator>Marie PICHON</dc:creator>
</cp:coreProperties>
</file>