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AVVAf38KSexEVfvV+kHqmNxPG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04356E-7996-40C8-AAF4-7F3C6405ADCD}">
  <a:tblStyle styleId="{6A04356E-7996-40C8-AAF4-7F3C6405AD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6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LibreFrankl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5843aa1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375843aa12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9b1f66e7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79b1f66e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c22cac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27c22cac99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5843aa1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375843aa12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c22cac99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7c22cac9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8" name="Google Shape;18;p12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1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1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" name="Google Shape;33;p14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6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9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7" name="Google Shape;67;p1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6" name="Google Shape;76;p2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" name="Google Shape;11;p1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lipboard.com/@mariepichon2025/cpge-newsroom-3d11vbphy" TargetMode="External"/><Relationship Id="rId4" Type="http://schemas.openxmlformats.org/officeDocument/2006/relationships/hyperlink" Target="https://marie-pichon.e-monsite.com/pages/news/thematic-articl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fr-FR"/>
              <a:t>ANGLAIS – 1A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L’ORAL</a:t>
            </a:r>
            <a:endParaRPr/>
          </a:p>
        </p:txBody>
      </p:sp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1371600" y="1645920"/>
            <a:ext cx="9601200" cy="4766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fr-FR"/>
              <a:t>&gt; Press reviews = individuelles (cf. modèle)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fr-FR"/>
              <a:t>&gt; Mises en jambe pour les débats: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	* One Minute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	* Hot Potato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fr-FR"/>
              <a:t>&gt; Les débats: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	* Libres ouverts à tous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	* 4 contre 4: préparation à la maison / sujet 1 semaine à l’avance / camps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 	inconnu / durée de 12 à 14 mn (1 à 2 mn d’ouverture par team leader + 10mn 	de débat)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	* 2 contre 2: 15mn de préparation en classe / camps connu / durée de 10mn 	(1mn d’ouverture par team leader + 8mn de débat)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62"/>
              <a:buNone/>
            </a:pPr>
            <a:r>
              <a:rPr lang="fr-FR"/>
              <a:t>	* 1 contre 1: sans préparation / 30 sec d’ouverture par team leader + 5mn de 	débat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LES EPREUVES AU CONCOURS</a:t>
            </a:r>
            <a:endParaRPr/>
          </a:p>
        </p:txBody>
      </p:sp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1371600" y="1645920"/>
            <a:ext cx="9601200" cy="4766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	</a:t>
            </a:r>
            <a:endParaRPr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799" y="1907005"/>
            <a:ext cx="8745299" cy="342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LES EPREUVES AU CONCOURS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1371600" y="1645920"/>
            <a:ext cx="9601200" cy="4766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2 Epreuves à l’écrit: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* LVA: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Synthèse en 450 à 500 mots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3h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5 documents: 3 articles (environ 450 mots) + 2 documents iconographiques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1 problématique donnée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* LVB: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Contraction croisée + Essay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3h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Un article en français de 700/750 mots à contracter en 130 mots +/- 10%</a:t>
            </a:r>
            <a:endParaRPr/>
          </a:p>
          <a:p>
            <a:pPr indent="-342900" lvl="0" marL="137160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FR"/>
              <a:t>Une question d’essay à traiter en 200-220 mots (min 180 / max 240)	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1371600" y="868680"/>
            <a:ext cx="9601200" cy="499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1 épreuve à l’oral =&gt; cf. LES COLLES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* Un document audio de 3 à 4 mn de type article lu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* 20mn de préparation (écoute libre) &gt; répartition conseillée 10mn pour le 	résumé / 10mn pour le commentaire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* 20mn de passage à l’oral: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	- 3-4mn de résumé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	- 6-7mn de commentaire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		- 5-10mn d’entretien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La spécificité des premières colles: 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1371600" y="868680"/>
            <a:ext cx="9601200" cy="499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Une évaluation diagnostique du niveau à l’oral: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➣ </a:t>
            </a:r>
            <a:r>
              <a:rPr lang="fr-FR" u="sng"/>
              <a:t>Première partie (4mn): </a:t>
            </a:r>
            <a:r>
              <a:rPr b="0" i="0" lang="fr-FR" u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Les étudiants devront décrire à haute voix une image qui leur sera montrée. Ils disposeront de 1mn pour se préparer, puis de 2mn pour décrire l'image dans le détail. 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fr-FR"/>
              <a:t>➣ </a:t>
            </a:r>
            <a:r>
              <a:rPr lang="fr-FR" u="sng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Deuxième partie (12mn): </a:t>
            </a:r>
            <a:r>
              <a:rPr lang="fr-FR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L’interrogateur proposera une vidéo d’une durée de 3 à 4mn. Les étudiants la visionneront deux fois en prenant des notes. Sans temps de préparation autre, ils devront être en mesure de résumer le contenu de la vidéo visionnée. 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fr-FR"/>
              <a:t>➣ </a:t>
            </a:r>
            <a:r>
              <a:rPr lang="fr-FR" u="sng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Troisième partie (5mn): </a:t>
            </a:r>
            <a:r>
              <a:rPr lang="fr-FR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Les étudiants seront invités à répondre à une question posée par l’interrogateur et à y répondre en donnant leur opinion argumentée.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5843aa123_0_6"/>
          <p:cNvSpPr txBox="1"/>
          <p:nvPr>
            <p:ph idx="1" type="body"/>
          </p:nvPr>
        </p:nvSpPr>
        <p:spPr>
          <a:xfrm>
            <a:off x="1371600" y="868680"/>
            <a:ext cx="9601200" cy="4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 u="sng"/>
              <a:t>Les colles avec moi:</a:t>
            </a:r>
            <a:endParaRPr u="sng"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➣ </a:t>
            </a:r>
            <a:r>
              <a:rPr lang="fr-FR"/>
              <a:t>Tout le groupe de colle est convoqué sur l’heure entière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fr-FR"/>
              <a:t>➣ </a:t>
            </a:r>
            <a:r>
              <a:rPr lang="fr-FR">
                <a:solidFill>
                  <a:srgbClr val="000000"/>
                </a:solidFill>
              </a:rPr>
              <a:t>Fonctionnement par cycle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fr-FR"/>
              <a:t>➣ </a:t>
            </a:r>
            <a:r>
              <a:rPr lang="fr-FR">
                <a:solidFill>
                  <a:srgbClr val="000000"/>
                </a:solidFill>
              </a:rPr>
              <a:t>Accent mis sur la méthode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9b1f66e7e_0_0"/>
          <p:cNvSpPr txBox="1"/>
          <p:nvPr>
            <p:ph type="title"/>
          </p:nvPr>
        </p:nvSpPr>
        <p:spPr>
          <a:xfrm>
            <a:off x="1371600" y="25893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b="1" lang="fr-FR"/>
              <a:t>Quelles applications télécharger?</a:t>
            </a:r>
            <a:endParaRPr b="1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/>
          </a:p>
          <a:p>
            <a:pPr indent="-331470" lvl="0" marL="45720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ct val="40909"/>
              <a:buChar char="●"/>
            </a:pPr>
            <a:r>
              <a:rPr lang="fr-FR"/>
              <a:t>Socrative student</a:t>
            </a:r>
            <a:endParaRPr/>
          </a:p>
          <a:p>
            <a:pPr indent="-331470" lvl="0" marL="45720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ct val="40909"/>
              <a:buChar char="●"/>
            </a:pPr>
            <a:r>
              <a:rPr lang="fr-FR"/>
              <a:t>Flipboard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fr-FR" sz="7000"/>
              <a:t>ANGLAIS EN CPGE</a:t>
            </a:r>
            <a:br>
              <a:rPr lang="fr-FR"/>
            </a:br>
            <a:r>
              <a:rPr lang="fr-FR"/>
              <a:t>=</a:t>
            </a:r>
            <a:endParaRPr/>
          </a:p>
        </p:txBody>
      </p:sp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fr-FR"/>
              <a:t>Culture d’actualité du monde anglo-saxon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fr-FR"/>
              <a:t>+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fr-FR"/>
              <a:t>Des compétences multiples pour préparer aux écoles et à la vie professionnelle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Une progression sur 2 ans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fr-FR"/>
              <a:t>1A = Assurer les bases: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-FR"/>
              <a:t>De grammaire :</a:t>
            </a:r>
            <a:endParaRPr/>
          </a:p>
          <a:p>
            <a:pPr indent="-336550" lvl="1" marL="91440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fr-FR"/>
              <a:t>vérification en début d’année des acquis de lycée</a:t>
            </a:r>
            <a:endParaRPr/>
          </a:p>
          <a:p>
            <a:pPr indent="-336550" lvl="1" marL="91440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fr-FR"/>
              <a:t>exercices de renforcement (cf. planning annuel)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-FR"/>
              <a:t>Culturelles &gt; approche géographique = aborder toutes les </a:t>
            </a:r>
            <a:r>
              <a:rPr b="1" lang="fr-FR" u="sng"/>
              <a:t>aires culturelles</a:t>
            </a:r>
            <a:r>
              <a:rPr b="1" lang="fr-FR"/>
              <a:t> </a:t>
            </a:r>
            <a:r>
              <a:rPr lang="fr-FR"/>
              <a:t>pour poser les bases permettant de mettre en perspective l’actualité =&gt; chapitres longs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-FR"/>
              <a:t>Lexicales &gt; programme d’acquisition de vocabulaire sur 2 ans avec interros régulières </a:t>
            </a:r>
            <a:r>
              <a:rPr i="1" lang="fr-FR"/>
              <a:t>(cf. planning annuel)</a:t>
            </a:r>
            <a:endParaRPr/>
          </a:p>
          <a:p>
            <a:pPr indent="-37452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fr-FR"/>
              <a:t>Méthodologiques &gt; Objectif fort des 6 premiers mois avec entraînement systématique</a:t>
            </a:r>
            <a:endParaRPr/>
          </a:p>
          <a:p>
            <a:pPr indent="-266573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fr-FR"/>
              <a:t>2A = Renforcer la culture et s’entraîner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Organisation des cours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L’actualité: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Chaque semaine: Press Review </a:t>
            </a:r>
            <a:r>
              <a:rPr i="1" lang="fr-FR"/>
              <a:t>(exercice individuel - 10mn)</a:t>
            </a:r>
            <a:endParaRPr i="1"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Suivi de l’actualité au quotidien facilité sur Flipboard (site ou application) :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Newsroom CPGE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Articles de fond triés par thèmes sur le site de la classe: </a:t>
            </a:r>
            <a:r>
              <a:rPr lang="fr-FR" u="sng">
                <a:solidFill>
                  <a:schemeClr val="hlink"/>
                </a:solidFill>
                <a:hlinkClick r:id="rId4"/>
              </a:rPr>
              <a:t>English for CPGE - News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Grammaire &amp; Vocabulaire</a:t>
            </a:r>
            <a:endParaRPr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1371600" y="1542025"/>
            <a:ext cx="10477800" cy="48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r-FR"/>
              <a:t>La grammaire et le lexique: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Lexique = fiches de révisions progressives 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fr-FR"/>
              <a:t>(cf. planning annuel)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Placement Test &gt; un manuel de travail par niveau: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57048" lvl="0" marL="384048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Phrases de TG </a:t>
            </a:r>
            <a:r>
              <a:rPr i="1" lang="fr-FR"/>
              <a:t>(cf. planning annuel)</a:t>
            </a:r>
            <a:endParaRPr i="1"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3425" y="2675718"/>
            <a:ext cx="1768725" cy="22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 1"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9250" y="2675725"/>
            <a:ext cx="1714275" cy="22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9777370" y="2725253"/>
            <a:ext cx="9474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c22cac99e_0_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Un cours type</a:t>
            </a:r>
            <a:endParaRPr/>
          </a:p>
        </p:txBody>
      </p:sp>
      <p:sp>
        <p:nvSpPr>
          <p:cNvPr id="127" name="Google Shape;127;g27c22cac99e_0_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DES COURS DE FOND = </a:t>
            </a:r>
            <a:r>
              <a:rPr i="1" lang="fr-FR"/>
              <a:t>apports de connaissances </a:t>
            </a:r>
            <a:r>
              <a:rPr i="1" lang="fr-FR">
                <a:solidFill>
                  <a:srgbClr val="6AA84F"/>
                </a:solidFill>
              </a:rPr>
              <a:t>(en vert sur le planning annuel)</a:t>
            </a:r>
            <a:endParaRPr i="1">
              <a:solidFill>
                <a:srgbClr val="6AA84F"/>
              </a:solidFill>
            </a:endParaRPr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Diaporama des problématiques d’actualité sur une thématique donnée 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DES SEANCES DE GROUPES = </a:t>
            </a:r>
            <a:r>
              <a:rPr i="1" lang="fr-FR"/>
              <a:t>connaissances &amp; méthodologie </a:t>
            </a:r>
            <a:r>
              <a:rPr i="1" lang="fr-FR">
                <a:solidFill>
                  <a:srgbClr val="F1C232"/>
                </a:solidFill>
              </a:rPr>
              <a:t>(en jaune sur le planning annuel)</a:t>
            </a:r>
            <a:endParaRPr i="1">
              <a:solidFill>
                <a:srgbClr val="F1C232"/>
              </a:solidFill>
            </a:endParaRPr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Focalisation sur la mise en pratique des exercices du concours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5843aa123_0_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Le travail à la maison</a:t>
            </a:r>
            <a:endParaRPr/>
          </a:p>
        </p:txBody>
      </p:sp>
      <p:sp>
        <p:nvSpPr>
          <p:cNvPr id="133" name="Google Shape;133;g375843aa123_0_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BROCHURE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Une par chapitre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Distribuée en début de chapitre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Des activités d’anticipation ou de complément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Des unités supplémentaires (évaluées par quiz surprises en classe)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Des entra</a:t>
            </a:r>
            <a:r>
              <a:rPr lang="fr-FR"/>
              <a:t>înements progressifs aux exercices types concours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/>
              <a:t>&gt; Vérifiées à chaque DST</a:t>
            </a:r>
            <a:endParaRPr/>
          </a:p>
          <a:p>
            <a:pPr indent="0" lvl="0" marL="0" rtl="0" algn="just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1615200" y="685800"/>
            <a:ext cx="9601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/>
              <a:t>L’évaluation</a:t>
            </a:r>
            <a:endParaRPr b="1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 sz="2177"/>
              <a:t>Tout</a:t>
            </a:r>
            <a:r>
              <a:rPr b="1" lang="fr-FR" sz="2177"/>
              <a:t> travail donnant lieu à une note</a:t>
            </a:r>
            <a:endParaRPr b="1" sz="2177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b="1" lang="fr-FR" sz="2177"/>
              <a:t>est effectué EN CLASSE</a:t>
            </a:r>
            <a:endParaRPr b="1" sz="2177"/>
          </a:p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i="1" lang="fr-FR" sz="1733">
                <a:solidFill>
                  <a:srgbClr val="E06666"/>
                </a:solidFill>
              </a:rPr>
              <a:t>(en rouge sur le planning annuel)</a:t>
            </a:r>
            <a:r>
              <a:rPr i="1" lang="fr-FR" sz="1733">
                <a:solidFill>
                  <a:srgbClr val="E06666"/>
                </a:solidFill>
              </a:rPr>
              <a:t> </a:t>
            </a:r>
            <a:endParaRPr i="1" sz="1733">
              <a:solidFill>
                <a:srgbClr val="E06666"/>
              </a:solidFill>
            </a:endParaRPr>
          </a:p>
        </p:txBody>
      </p:sp>
      <p:graphicFrame>
        <p:nvGraphicFramePr>
          <p:cNvPr id="139" name="Google Shape;139;p6"/>
          <p:cNvGraphicFramePr/>
          <p:nvPr/>
        </p:nvGraphicFramePr>
        <p:xfrm>
          <a:off x="1272300" y="336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{6A04356E-7996-40C8-AAF4-7F3C6405ADCD}</a:tableStyleId>
              </a:tblPr>
              <a:tblGrid>
                <a:gridCol w="5143500"/>
                <a:gridCol w="5143500"/>
              </a:tblGrid>
              <a:tr h="27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700"/>
                        <a:t>Moyenne ECRITE</a:t>
                      </a:r>
                      <a:endParaRPr b="1"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700"/>
                        <a:t>Moyenne ORALE</a:t>
                      </a:r>
                      <a:endParaRPr b="1" sz="1700"/>
                    </a:p>
                  </a:txBody>
                  <a:tcPr marT="91425" marB="91425" marR="91425" marL="91425"/>
                </a:tc>
              </a:tr>
              <a:tr h="27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/>
                        <a:t>Moyenne LVA (coef.2)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/>
                        <a:t>Colles (coef.2)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27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/>
                        <a:t>Moyenne LVB (coef.2)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/>
                        <a:t>Press reviews (coef.1)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27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700"/>
                        <a:t>Interrogations (coef.1): vocabulaire, cours (ex: did you follow the lesson? did you do your homework?)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c22cac99e_0_5"/>
          <p:cNvSpPr txBox="1"/>
          <p:nvPr>
            <p:ph type="title"/>
          </p:nvPr>
        </p:nvSpPr>
        <p:spPr>
          <a:xfrm>
            <a:off x="1371600" y="25524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L’oral : pourquoi?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drage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2023-09-07T06:15:29Z</dcterms:created>
  <dc:creator>Marie PICHON</dc:creator>
</cp:coreProperties>
</file>